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6"/>
  </p:notesMasterIdLst>
  <p:handoutMasterIdLst>
    <p:handoutMasterId r:id="rId67"/>
  </p:handoutMasterIdLst>
  <p:sldIdLst>
    <p:sldId id="449" r:id="rId2"/>
    <p:sldId id="492" r:id="rId3"/>
    <p:sldId id="495" r:id="rId4"/>
    <p:sldId id="519" r:id="rId5"/>
    <p:sldId id="491" r:id="rId6"/>
    <p:sldId id="522" r:id="rId7"/>
    <p:sldId id="558" r:id="rId8"/>
    <p:sldId id="572" r:id="rId9"/>
    <p:sldId id="573" r:id="rId10"/>
    <p:sldId id="574" r:id="rId11"/>
    <p:sldId id="575" r:id="rId12"/>
    <p:sldId id="576" r:id="rId13"/>
    <p:sldId id="577" r:id="rId14"/>
    <p:sldId id="578" r:id="rId15"/>
    <p:sldId id="589" r:id="rId16"/>
    <p:sldId id="579" r:id="rId17"/>
    <p:sldId id="580" r:id="rId18"/>
    <p:sldId id="623" r:id="rId19"/>
    <p:sldId id="625" r:id="rId20"/>
    <p:sldId id="626" r:id="rId21"/>
    <p:sldId id="627" r:id="rId22"/>
    <p:sldId id="628" r:id="rId23"/>
    <p:sldId id="581" r:id="rId24"/>
    <p:sldId id="582" r:id="rId25"/>
    <p:sldId id="583" r:id="rId26"/>
    <p:sldId id="584" r:id="rId27"/>
    <p:sldId id="585" r:id="rId28"/>
    <p:sldId id="629" r:id="rId29"/>
    <p:sldId id="586" r:id="rId30"/>
    <p:sldId id="587" r:id="rId31"/>
    <p:sldId id="590" r:id="rId32"/>
    <p:sldId id="588" r:id="rId33"/>
    <p:sldId id="591" r:id="rId34"/>
    <p:sldId id="592" r:id="rId35"/>
    <p:sldId id="593" r:id="rId36"/>
    <p:sldId id="594" r:id="rId37"/>
    <p:sldId id="595" r:id="rId38"/>
    <p:sldId id="630" r:id="rId39"/>
    <p:sldId id="631" r:id="rId40"/>
    <p:sldId id="596" r:id="rId41"/>
    <p:sldId id="632" r:id="rId42"/>
    <p:sldId id="633" r:id="rId43"/>
    <p:sldId id="634" r:id="rId44"/>
    <p:sldId id="636" r:id="rId45"/>
    <p:sldId id="635" r:id="rId46"/>
    <p:sldId id="637" r:id="rId47"/>
    <p:sldId id="597" r:id="rId48"/>
    <p:sldId id="638" r:id="rId49"/>
    <p:sldId id="598" r:id="rId50"/>
    <p:sldId id="639" r:id="rId51"/>
    <p:sldId id="640" r:id="rId52"/>
    <p:sldId id="641" r:id="rId53"/>
    <p:sldId id="642" r:id="rId54"/>
    <p:sldId id="599" r:id="rId55"/>
    <p:sldId id="643" r:id="rId56"/>
    <p:sldId id="644" r:id="rId57"/>
    <p:sldId id="645" r:id="rId58"/>
    <p:sldId id="600" r:id="rId59"/>
    <p:sldId id="601" r:id="rId60"/>
    <p:sldId id="646" r:id="rId61"/>
    <p:sldId id="647" r:id="rId62"/>
    <p:sldId id="648" r:id="rId63"/>
    <p:sldId id="620" r:id="rId64"/>
    <p:sldId id="521" r:id="rId65"/>
  </p:sldIdLst>
  <p:sldSz cx="9144000" cy="6858000" type="screen4x3"/>
  <p:notesSz cx="6858000" cy="91440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A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5268" autoAdjust="0"/>
  </p:normalViewPr>
  <p:slideViewPr>
    <p:cSldViewPr>
      <p:cViewPr varScale="1">
        <p:scale>
          <a:sx n="112" d="100"/>
          <a:sy n="112" d="100"/>
        </p:scale>
        <p:origin x="773" y="91"/>
      </p:cViewPr>
      <p:guideLst>
        <p:guide orient="horz" pos="2160"/>
        <p:guide pos="2880"/>
      </p:guideLst>
    </p:cSldViewPr>
  </p:slideViewPr>
  <p:notesTextViewPr>
    <p:cViewPr>
      <p:scale>
        <a:sx n="95" d="100"/>
        <a:sy n="95"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620C3D-B18F-408C-AB7E-3E8327050663}" type="datetimeFigureOut">
              <a:rPr lang="en-US" smtClean="0"/>
              <a:t>5/2/2018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D7A81ED-B271-4688-BA18-CA7E4726E60E}" type="slidenum">
              <a:rPr lang="en-US" smtClean="0"/>
              <a:t>‹#›</a:t>
            </a:fld>
            <a:endParaRPr lang="en-US"/>
          </a:p>
        </p:txBody>
      </p:sp>
    </p:spTree>
    <p:extLst>
      <p:ext uri="{BB962C8B-B14F-4D97-AF65-F5344CB8AC3E}">
        <p14:creationId xmlns:p14="http://schemas.microsoft.com/office/powerpoint/2010/main" val="52921956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1DE9AC-4BE4-4D3A-A0A7-E4076EE786F7}" type="datetimeFigureOut">
              <a:rPr lang="en-US" smtClean="0"/>
              <a:t>5/2/2018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93AF66-ACA7-4F65-9AFB-6946E0F37F13}" type="slidenum">
              <a:rPr lang="en-US" smtClean="0"/>
              <a:t>‹#›</a:t>
            </a:fld>
            <a:endParaRPr lang="en-US"/>
          </a:p>
        </p:txBody>
      </p:sp>
    </p:spTree>
    <p:extLst>
      <p:ext uri="{BB962C8B-B14F-4D97-AF65-F5344CB8AC3E}">
        <p14:creationId xmlns:p14="http://schemas.microsoft.com/office/powerpoint/2010/main" val="55309485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80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7C93AF66-ACA7-4F65-9AFB-6946E0F37F13}" type="slidenum">
              <a:rPr lang="en-US" smtClean="0"/>
              <a:t>2</a:t>
            </a:fld>
            <a:endParaRPr lang="en-US"/>
          </a:p>
        </p:txBody>
      </p:sp>
    </p:spTree>
    <p:extLst>
      <p:ext uri="{BB962C8B-B14F-4D97-AF65-F5344CB8AC3E}">
        <p14:creationId xmlns:p14="http://schemas.microsoft.com/office/powerpoint/2010/main" val="2570644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1823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D082245-D0FD-47B0-A037-C26B7F228CD5}"/>
              </a:ext>
            </a:extLst>
          </p:cNvPr>
          <p:cNvGraphicFramePr>
            <a:graphicFrameLocks noChangeAspect="1"/>
          </p:cNvGraphicFramePr>
          <p:nvPr userDrawn="1">
            <p:custDataLst>
              <p:tags r:id="rId2"/>
            </p:custDataLst>
            <p:extLst>
              <p:ext uri="{D42A27DB-BD31-4B8C-83A1-F6EECF244321}">
                <p14:modId xmlns:p14="http://schemas.microsoft.com/office/powerpoint/2010/main" val="31982976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61" name="think-cell Slide" r:id="rId4" imgW="347" imgH="348" progId="TCLayout.ActiveDocument.1">
                  <p:embed/>
                </p:oleObj>
              </mc:Choice>
              <mc:Fallback>
                <p:oleObj name="think-cell Slide" r:id="rId4" imgW="347" imgH="348"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21EF4C0E-91FA-4D94-8941-E22F3A83D5F1}" type="slidenum">
              <a:rPr lang="en-US" smtClean="0"/>
              <a:t>‹#›</a:t>
            </a:fld>
            <a:endParaRPr lang="en-US"/>
          </a:p>
        </p:txBody>
      </p:sp>
    </p:spTree>
    <p:extLst>
      <p:ext uri="{BB962C8B-B14F-4D97-AF65-F5344CB8AC3E}">
        <p14:creationId xmlns:p14="http://schemas.microsoft.com/office/powerpoint/2010/main" val="653113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D6E33610-C99F-4CEF-B73C-DACA468A1233}" type="datetimeFigureOut">
              <a:rPr lang="en-US" smtClean="0"/>
              <a:t>5/2/2018</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1EF4C0E-91FA-4D94-8941-E22F3A83D5F1}" type="slidenum">
              <a:rPr lang="en-US" smtClean="0"/>
              <a:t>‹#›</a:t>
            </a:fld>
            <a:endParaRPr lang="en-US"/>
          </a:p>
        </p:txBody>
      </p:sp>
    </p:spTree>
    <p:extLst>
      <p:ext uri="{BB962C8B-B14F-4D97-AF65-F5344CB8AC3E}">
        <p14:creationId xmlns:p14="http://schemas.microsoft.com/office/powerpoint/2010/main" val="1091405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D6E33610-C99F-4CEF-B73C-DACA468A1233}" type="datetimeFigureOut">
              <a:rPr lang="en-US" smtClean="0"/>
              <a:t>5/2/2018</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1EF4C0E-91FA-4D94-8941-E22F3A83D5F1}" type="slidenum">
              <a:rPr lang="en-US" smtClean="0"/>
              <a:t>‹#›</a:t>
            </a:fld>
            <a:endParaRPr lang="en-US"/>
          </a:p>
        </p:txBody>
      </p:sp>
    </p:spTree>
    <p:extLst>
      <p:ext uri="{BB962C8B-B14F-4D97-AF65-F5344CB8AC3E}">
        <p14:creationId xmlns:p14="http://schemas.microsoft.com/office/powerpoint/2010/main" val="211874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013" y="301625"/>
            <a:ext cx="7313612" cy="1143000"/>
          </a:xfrm>
        </p:spPr>
        <p:txBody>
          <a:bodyPr/>
          <a:lstStyle/>
          <a:p>
            <a:r>
              <a:rPr lang="en-US"/>
              <a:t>Click to edit Master title style</a:t>
            </a:r>
          </a:p>
        </p:txBody>
      </p:sp>
      <p:sp>
        <p:nvSpPr>
          <p:cNvPr id="3" name="Text Placeholder 2"/>
          <p:cNvSpPr>
            <a:spLocks noGrp="1"/>
          </p:cNvSpPr>
          <p:nvPr>
            <p:ph type="body" sz="half" idx="1"/>
          </p:nvPr>
        </p:nvSpPr>
        <p:spPr>
          <a:xfrm>
            <a:off x="1370013" y="1827213"/>
            <a:ext cx="357981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2225" y="1827213"/>
            <a:ext cx="3581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8400"/>
            <a:ext cx="2133600" cy="457200"/>
          </a:xfrm>
          <a:prstGeom prst="rect">
            <a:avLst/>
          </a:prstGeo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60EEFBFD-4BC3-496B-BDBD-8F7175EE8294}" type="slidenum">
              <a:rPr lang="en-US" altLang="en-US"/>
              <a:pPr/>
              <a:t>‹#›</a:t>
            </a:fld>
            <a:endParaRPr lang="en-US" altLang="en-US"/>
          </a:p>
        </p:txBody>
      </p:sp>
    </p:spTree>
    <p:extLst>
      <p:ext uri="{BB962C8B-B14F-4D97-AF65-F5344CB8AC3E}">
        <p14:creationId xmlns:p14="http://schemas.microsoft.com/office/powerpoint/2010/main" val="636787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B6FECB2-520B-4294-ACE6-32A45264D0B0}"/>
              </a:ext>
            </a:extLst>
          </p:cNvPr>
          <p:cNvGraphicFramePr>
            <a:graphicFrameLocks noChangeAspect="1"/>
          </p:cNvGraphicFramePr>
          <p:nvPr userDrawn="1">
            <p:custDataLst>
              <p:tags r:id="rId7"/>
            </p:custDataLst>
            <p:extLst>
              <p:ext uri="{D42A27DB-BD31-4B8C-83A1-F6EECF244321}">
                <p14:modId xmlns:p14="http://schemas.microsoft.com/office/powerpoint/2010/main" val="31333512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37" name="think-cell Slide" r:id="rId8" imgW="347" imgH="348" progId="TCLayout.ActiveDocument.1">
                  <p:embed/>
                </p:oleObj>
              </mc:Choice>
              <mc:Fallback>
                <p:oleObj name="think-cell Slide" r:id="rId8" imgW="347" imgH="348"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7" name="Shape 3"/>
          <p:cNvSpPr/>
          <p:nvPr/>
        </p:nvSpPr>
        <p:spPr>
          <a:xfrm>
            <a:off x="0" y="-1"/>
            <a:ext cx="9144000" cy="365762"/>
          </a:xfrm>
          <a:prstGeom prst="rect">
            <a:avLst/>
          </a:prstGeom>
          <a:solidFill>
            <a:srgbClr val="8D8787"/>
          </a:solidFill>
          <a:ln w="12700">
            <a:miter lim="400000"/>
          </a:ln>
        </p:spPr>
        <p:txBody>
          <a:bodyPr lIns="0" tIns="0" rIns="0" bIns="0" anchor="ctr"/>
          <a:lstStyle/>
          <a:p>
            <a:pPr lvl="0" algn="ctr">
              <a:defRPr>
                <a:solidFill>
                  <a:srgbClr val="FFFFFF"/>
                </a:solidFill>
              </a:defRPr>
            </a:pPr>
            <a:endParaRPr/>
          </a:p>
        </p:txBody>
      </p:sp>
      <p:sp>
        <p:nvSpPr>
          <p:cNvPr id="2" name="Title Placeholder 1"/>
          <p:cNvSpPr>
            <a:spLocks noGrp="1"/>
          </p:cNvSpPr>
          <p:nvPr>
            <p:ph type="title"/>
          </p:nvPr>
        </p:nvSpPr>
        <p:spPr>
          <a:xfrm>
            <a:off x="457200" y="365126"/>
            <a:ext cx="8229600" cy="646331"/>
          </a:xfrm>
          <a:prstGeom prst="rect">
            <a:avLst/>
          </a:prstGeom>
        </p:spPr>
        <p:txBody>
          <a:bodyPr vert="horz" lIns="45720" tIns="45720" rIns="45720" bIns="45720" rtlCol="0" anchor="t"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457200" y="1565454"/>
            <a:ext cx="8229600" cy="5292545"/>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29400" y="521"/>
            <a:ext cx="2057400" cy="365125"/>
          </a:xfrm>
          <a:prstGeom prst="rect">
            <a:avLst/>
          </a:prstGeom>
        </p:spPr>
        <p:txBody>
          <a:bodyPr vert="horz" lIns="91440" tIns="45720" rIns="91440" bIns="45720" rtlCol="0" anchor="ctr"/>
          <a:lstStyle>
            <a:lvl1pPr algn="r">
              <a:defRPr sz="1400">
                <a:solidFill>
                  <a:schemeClr val="bg1"/>
                </a:solidFill>
                <a:latin typeface="Helvetica Neue" charset="0"/>
                <a:ea typeface="Helvetica Neue" charset="0"/>
                <a:cs typeface="Helvetica Neue" charset="0"/>
              </a:defRPr>
            </a:lvl1pPr>
          </a:lstStyle>
          <a:p>
            <a:fld id="{21EF4C0E-91FA-4D94-8941-E22F3A83D5F1}" type="slidenum">
              <a:rPr lang="en-US" smtClean="0"/>
              <a:t>‹#›</a:t>
            </a:fld>
            <a:endParaRPr lang="en-US"/>
          </a:p>
        </p:txBody>
      </p:sp>
    </p:spTree>
    <p:extLst>
      <p:ext uri="{BB962C8B-B14F-4D97-AF65-F5344CB8AC3E}">
        <p14:creationId xmlns:p14="http://schemas.microsoft.com/office/powerpoint/2010/main" val="901650803"/>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92" r:id="rId3"/>
    <p:sldLayoutId id="2147483697" r:id="rId4"/>
  </p:sldLayoutIdLst>
  <p:txStyles>
    <p:titleStyle>
      <a:lvl1pPr algn="l" defTabSz="914400" rtl="0" eaLnBrk="1" latinLnBrk="0" hangingPunct="1">
        <a:lnSpc>
          <a:spcPct val="90000"/>
        </a:lnSpc>
        <a:spcBef>
          <a:spcPct val="0"/>
        </a:spcBef>
        <a:buNone/>
        <a:defRPr sz="4000" b="1" i="0" kern="1200">
          <a:solidFill>
            <a:srgbClr val="CB2026"/>
          </a:solidFill>
          <a:latin typeface="Baskerville SemiBold" charset="0"/>
          <a:ea typeface="Baskerville SemiBold" charset="0"/>
          <a:cs typeface="Baskerville SemiBold" charset="0"/>
        </a:defRPr>
      </a:lvl1pPr>
    </p:titleStyle>
    <p:bodyStyle>
      <a:lvl1pPr marL="234950" indent="-234950" algn="l" defTabSz="914400" rtl="0" eaLnBrk="1" latinLnBrk="0" hangingPunct="1">
        <a:lnSpc>
          <a:spcPct val="90000"/>
        </a:lnSpc>
        <a:spcBef>
          <a:spcPts val="1000"/>
        </a:spcBef>
        <a:buClr>
          <a:srgbClr val="00A7C5"/>
        </a:buClr>
        <a:buFont typeface="Arial" charset="0"/>
        <a:buChar char="•"/>
        <a:tabLst/>
        <a:defRPr sz="2400" kern="1200">
          <a:solidFill>
            <a:schemeClr val="tx1"/>
          </a:solidFill>
          <a:latin typeface="Helvetica Neue Light"/>
          <a:ea typeface="Helvetica Neue" charset="0"/>
          <a:cs typeface="Helvetica Neue Light"/>
        </a:defRPr>
      </a:lvl1pPr>
      <a:lvl2pPr marL="577850" indent="-228600" algn="l" defTabSz="914400" rtl="0" eaLnBrk="1" latinLnBrk="0" hangingPunct="1">
        <a:lnSpc>
          <a:spcPct val="90000"/>
        </a:lnSpc>
        <a:spcBef>
          <a:spcPts val="500"/>
        </a:spcBef>
        <a:buClr>
          <a:srgbClr val="00A7C5"/>
        </a:buClr>
        <a:buFont typeface="Arial" charset="0"/>
        <a:buChar char="•"/>
        <a:tabLst/>
        <a:defRPr sz="2400" kern="1200">
          <a:solidFill>
            <a:schemeClr val="tx1"/>
          </a:solidFill>
          <a:latin typeface="Helvetica Neue Light"/>
          <a:ea typeface="Helvetica Neue" charset="0"/>
          <a:cs typeface="Helvetica Neue Light"/>
        </a:defRPr>
      </a:lvl2pPr>
      <a:lvl3pPr marL="919163" indent="-228600" algn="l" defTabSz="914400" rtl="0" eaLnBrk="1" latinLnBrk="0" hangingPunct="1">
        <a:lnSpc>
          <a:spcPct val="90000"/>
        </a:lnSpc>
        <a:spcBef>
          <a:spcPts val="500"/>
        </a:spcBef>
        <a:buClr>
          <a:srgbClr val="00A7C5"/>
        </a:buClr>
        <a:buFont typeface="Arial" charset="0"/>
        <a:buChar char="•"/>
        <a:tabLst/>
        <a:defRPr sz="2400" kern="1200">
          <a:solidFill>
            <a:schemeClr val="tx1"/>
          </a:solidFill>
          <a:latin typeface="Helvetica Neue Light"/>
          <a:ea typeface="Helvetica Neue" charset="0"/>
          <a:cs typeface="Helvetica Neue Light"/>
        </a:defRPr>
      </a:lvl3pPr>
      <a:lvl4pPr marL="1260475" indent="-227013" algn="l" defTabSz="914400" rtl="0" eaLnBrk="1" latinLnBrk="0" hangingPunct="1">
        <a:lnSpc>
          <a:spcPct val="90000"/>
        </a:lnSpc>
        <a:spcBef>
          <a:spcPts val="500"/>
        </a:spcBef>
        <a:buClr>
          <a:srgbClr val="00A7C5"/>
        </a:buClr>
        <a:buFont typeface="Arial" charset="0"/>
        <a:buChar char="•"/>
        <a:tabLst/>
        <a:defRPr sz="2400" kern="1200">
          <a:solidFill>
            <a:schemeClr val="tx1"/>
          </a:solidFill>
          <a:latin typeface="Helvetica Neue Light"/>
          <a:ea typeface="Helvetica Neue" charset="0"/>
          <a:cs typeface="Helvetica Neue Light"/>
        </a:defRPr>
      </a:lvl4pPr>
      <a:lvl5pPr marL="1601788" indent="-227013" algn="l" defTabSz="914400" rtl="0" eaLnBrk="1" latinLnBrk="0" hangingPunct="1">
        <a:lnSpc>
          <a:spcPct val="90000"/>
        </a:lnSpc>
        <a:spcBef>
          <a:spcPts val="500"/>
        </a:spcBef>
        <a:buClr>
          <a:srgbClr val="00A7C5"/>
        </a:buClr>
        <a:buFont typeface="Arial" charset="0"/>
        <a:buChar char="•"/>
        <a:tabLst/>
        <a:defRPr sz="2400" kern="1200">
          <a:solidFill>
            <a:schemeClr val="tx1"/>
          </a:solidFill>
          <a:latin typeface="Helvetica Neue Light"/>
          <a:ea typeface="Helvetica Neue" charset="0"/>
          <a:cs typeface="Helvetica Neue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r-statistics.co/Logistic-Regression-With-R.html"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statmethods.net/advstats/cart.html" TargetMode="External"/><Relationship Id="rId2" Type="http://schemas.openxmlformats.org/officeDocument/2006/relationships/hyperlink" Target="https://davetang.org/muse/2013/03/12/building-a-classification-tree-in-r/"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www.r-bloggers.com/random-forests-in-r/"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rstudio-pubs-static.s3.amazonaws.com/21379_a214540189fb45f1915ba171c286a9d1.html#example-1-college-admission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hyperlink" Target="https://rpubs.com/FelipeRego/K-Means-Clustering"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hyperlink" Target="https://www.r-bloggers.com/hierarchical-clustering-in-r-2/"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Intermediate Analytics</a:t>
            </a:r>
            <a:br>
              <a:rPr lang="en-US" sz="4000" dirty="0"/>
            </a:br>
            <a:r>
              <a:rPr lang="en-US" sz="4000" dirty="0"/>
              <a:t>ALY6015</a:t>
            </a:r>
            <a:br>
              <a:rPr lang="en-US" sz="4000" dirty="0"/>
            </a:br>
            <a:r>
              <a:rPr lang="en-US" sz="2400" dirty="0"/>
              <a:t>Lecture 4: Clustering and Classification</a:t>
            </a:r>
          </a:p>
        </p:txBody>
      </p:sp>
    </p:spTree>
    <p:extLst>
      <p:ext uri="{BB962C8B-B14F-4D97-AF65-F5344CB8AC3E}">
        <p14:creationId xmlns:p14="http://schemas.microsoft.com/office/powerpoint/2010/main" val="606806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Logistic Regression</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1800" dirty="0"/>
              <a:t>Often times we are more interested in the estimate of the probabilities that X belongs to each category in C. For example, we would rather have an estimate of the probability that someone would default on the loan than to classify them as defaulting or not. Logistic regression is used to predict the probability of a binary response based on predictor(s).</a:t>
            </a:r>
          </a:p>
        </p:txBody>
      </p:sp>
      <p:pic>
        <p:nvPicPr>
          <p:cNvPr id="8" name="Picture 7">
            <a:extLst>
              <a:ext uri="{FF2B5EF4-FFF2-40B4-BE49-F238E27FC236}">
                <a16:creationId xmlns:a16="http://schemas.microsoft.com/office/drawing/2014/main" id="{B7E1C7F3-18BC-4C77-9C08-B523616F3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952" y="3047858"/>
            <a:ext cx="5574095" cy="3810141"/>
          </a:xfrm>
          <a:prstGeom prst="rect">
            <a:avLst/>
          </a:prstGeom>
        </p:spPr>
      </p:pic>
    </p:spTree>
    <p:extLst>
      <p:ext uri="{BB962C8B-B14F-4D97-AF65-F5344CB8AC3E}">
        <p14:creationId xmlns:p14="http://schemas.microsoft.com/office/powerpoint/2010/main" val="3362391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Linear vs Logistic Regression</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1400" dirty="0"/>
              <a:t>Logistic regression is a variation of linear regression, where unlike linear regression, the outcome (dependent variable) is categorical in nature and it has only a limited number of possible values (e.g., eyes: brown, blue, green). While you could use linear regression in cases where Y is a binary variable, but it may yield probabilities that are less than 0 or more than 1, therefore, inaccurate.</a:t>
            </a:r>
          </a:p>
          <a:p>
            <a:endParaRPr lang="en-US" sz="1400" dirty="0"/>
          </a:p>
          <a:p>
            <a:r>
              <a:rPr lang="en-US" sz="1400" dirty="0"/>
              <a:t>For example, orange dots represent Y (either 0 or 1), while the blue line is the linear or logistic line. As you can see the linear line goes below 0 and does not reach 1, where there are many of them, so linear regression does not estimate well for **</a:t>
            </a:r>
            <a:r>
              <a:rPr lang="en-US" sz="1400" dirty="0" err="1"/>
              <a:t>Pr</a:t>
            </a:r>
            <a:r>
              <a:rPr lang="en-US" sz="1400" dirty="0"/>
              <a:t>(Y = 1 | X)**. While the logistic regression stays between 0 and 1 and seems well suited for the task. </a:t>
            </a:r>
          </a:p>
        </p:txBody>
      </p:sp>
      <p:pic>
        <p:nvPicPr>
          <p:cNvPr id="6" name="Picture 5">
            <a:extLst>
              <a:ext uri="{FF2B5EF4-FFF2-40B4-BE49-F238E27FC236}">
                <a16:creationId xmlns:a16="http://schemas.microsoft.com/office/drawing/2014/main" id="{9581038B-1AC3-4820-925D-778CBCF16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3595737"/>
            <a:ext cx="7848600" cy="3246098"/>
          </a:xfrm>
          <a:prstGeom prst="rect">
            <a:avLst/>
          </a:prstGeom>
        </p:spPr>
      </p:pic>
    </p:spTree>
    <p:extLst>
      <p:ext uri="{BB962C8B-B14F-4D97-AF65-F5344CB8AC3E}">
        <p14:creationId xmlns:p14="http://schemas.microsoft.com/office/powerpoint/2010/main" val="2205340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Multi-level response variable</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What if our Y is 3-level variable:</a:t>
            </a:r>
          </a:p>
          <a:p>
            <a:endParaRPr lang="en-US" dirty="0"/>
          </a:p>
          <a:p>
            <a:endParaRPr lang="en-US" dirty="0"/>
          </a:p>
          <a:p>
            <a:endParaRPr lang="en-US" dirty="0"/>
          </a:p>
          <a:p>
            <a:endParaRPr lang="en-US" dirty="0"/>
          </a:p>
          <a:p>
            <a:endParaRPr lang="en-US" dirty="0"/>
          </a:p>
          <a:p>
            <a:r>
              <a:rPr lang="en-US" dirty="0"/>
              <a:t>Linear regression is not appropriate in this case at all b/c this numbering may imply not only ordering between the levels but also based on the numbering, may imply equal distancers between the three when there is none and may affect our linear regression. **Multiclass Logistic Regression** or **Discriminant Analysis** would be appropriate. </a:t>
            </a:r>
          </a:p>
        </p:txBody>
      </p:sp>
      <p:pic>
        <p:nvPicPr>
          <p:cNvPr id="6" name="Picture 5">
            <a:extLst>
              <a:ext uri="{FF2B5EF4-FFF2-40B4-BE49-F238E27FC236}">
                <a16:creationId xmlns:a16="http://schemas.microsoft.com/office/drawing/2014/main" id="{FBADEC80-9D45-41DD-9A67-F30844188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362200"/>
            <a:ext cx="4381725" cy="1422473"/>
          </a:xfrm>
          <a:prstGeom prst="rect">
            <a:avLst/>
          </a:prstGeom>
        </p:spPr>
      </p:pic>
    </p:spTree>
    <p:extLst>
      <p:ext uri="{BB962C8B-B14F-4D97-AF65-F5344CB8AC3E}">
        <p14:creationId xmlns:p14="http://schemas.microsoft.com/office/powerpoint/2010/main" val="2845535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Example of Logistic regression</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Follow this example and read the explanation/interpretation</a:t>
            </a:r>
          </a:p>
          <a:p>
            <a:r>
              <a:rPr lang="en-US" dirty="0">
                <a:hlinkClick r:id="rId2"/>
              </a:rPr>
              <a:t>http://r-statistics.co/Logistic-Regression-With-R.html</a:t>
            </a:r>
            <a:endParaRPr lang="en-US" dirty="0"/>
          </a:p>
          <a:p>
            <a:endParaRPr lang="en-US" dirty="0"/>
          </a:p>
        </p:txBody>
      </p:sp>
    </p:spTree>
    <p:extLst>
      <p:ext uri="{BB962C8B-B14F-4D97-AF65-F5344CB8AC3E}">
        <p14:creationId xmlns:p14="http://schemas.microsoft.com/office/powerpoint/2010/main" val="419218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Decision Trees</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1800" dirty="0"/>
              <a:t>A decision tree is a way to make a decision by dividing the inputs into smaller decisions. For example, the goal is to make a decision on whether to play golf based on the combination of temperature, humidity, the wind, and whether it is sunny, cloudy, or raining. If it is sunny, mild, not humid, and not windy then the decision to play golf is “yes.” The tree is divided into decision nodes that represent features/attributes, links/branches that represent decision/rule, and leaves that represent an outcome/value/decisions. The idea is to process a tree for the entire data and get an outcome at every leaf.</a:t>
            </a:r>
          </a:p>
          <a:p>
            <a:endParaRPr lang="en-US" sz="1800" dirty="0"/>
          </a:p>
        </p:txBody>
      </p:sp>
      <p:pic>
        <p:nvPicPr>
          <p:cNvPr id="6" name="Picture 5">
            <a:extLst>
              <a:ext uri="{FF2B5EF4-FFF2-40B4-BE49-F238E27FC236}">
                <a16:creationId xmlns:a16="http://schemas.microsoft.com/office/drawing/2014/main" id="{EE53CB42-A438-4799-B4EB-607185E87E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0" y="3810000"/>
            <a:ext cx="4472895" cy="2838568"/>
          </a:xfrm>
          <a:prstGeom prst="rect">
            <a:avLst/>
          </a:prstGeom>
        </p:spPr>
      </p:pic>
    </p:spTree>
    <p:extLst>
      <p:ext uri="{BB962C8B-B14F-4D97-AF65-F5344CB8AC3E}">
        <p14:creationId xmlns:p14="http://schemas.microsoft.com/office/powerpoint/2010/main" val="1403808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Decision Trees (</a:t>
            </a:r>
            <a:r>
              <a:rPr lang="en-US" dirty="0" err="1"/>
              <a:t>cont</a:t>
            </a:r>
            <a:r>
              <a:rPr lang="en-US" dirty="0"/>
              <a:t>)</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a:xfrm>
            <a:off x="457200" y="1565454"/>
            <a:ext cx="3810000" cy="5292545"/>
          </a:xfrm>
        </p:spPr>
        <p:txBody>
          <a:bodyPr>
            <a:normAutofit/>
          </a:bodyPr>
          <a:lstStyle/>
          <a:p>
            <a:r>
              <a:rPr lang="en-US" sz="2000" dirty="0"/>
              <a:t>There are couple of algorithms/ways there to build a decision tree:</a:t>
            </a:r>
          </a:p>
          <a:p>
            <a:r>
              <a:rPr lang="en-US" sz="2000" dirty="0"/>
              <a:t>* ID3 which uses entropy and information gains</a:t>
            </a:r>
          </a:p>
          <a:p>
            <a:r>
              <a:rPr lang="en-US" sz="2000" dirty="0"/>
              <a:t>* CART which uses Gini index</a:t>
            </a:r>
          </a:p>
          <a:p>
            <a:endParaRPr lang="en-US" sz="2000" dirty="0"/>
          </a:p>
          <a:p>
            <a:r>
              <a:rPr lang="en-US" sz="2000" dirty="0"/>
              <a:t>Let's use weather data, which has 4 categorical predictors: outlook, temperature, humidity, and wind. Our Y variable is binary: yes or no, meaning yes or no decision top playing golf.</a:t>
            </a:r>
          </a:p>
        </p:txBody>
      </p:sp>
      <p:pic>
        <p:nvPicPr>
          <p:cNvPr id="5" name="Picture 4">
            <a:extLst>
              <a:ext uri="{FF2B5EF4-FFF2-40B4-BE49-F238E27FC236}">
                <a16:creationId xmlns:a16="http://schemas.microsoft.com/office/drawing/2014/main" id="{3210C979-C9E8-4215-9135-2DC21A44B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0175" y="1565454"/>
            <a:ext cx="3476625" cy="4705350"/>
          </a:xfrm>
          <a:prstGeom prst="rect">
            <a:avLst/>
          </a:prstGeom>
        </p:spPr>
      </p:pic>
    </p:spTree>
    <p:extLst>
      <p:ext uri="{BB962C8B-B14F-4D97-AF65-F5344CB8AC3E}">
        <p14:creationId xmlns:p14="http://schemas.microsoft.com/office/powerpoint/2010/main" val="1802138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Decision Trees using ID3 algorithm</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1800" dirty="0"/>
              <a:t>To create a tree, we need to have a root node (feature). To choose one, we find the feature that best classifies the training data, aka, the feature with the **highest information gain** in ID3.</a:t>
            </a:r>
          </a:p>
          <a:p>
            <a:endParaRPr lang="en-US" sz="1800" dirty="0"/>
          </a:p>
          <a:p>
            <a:r>
              <a:rPr lang="en-US" sz="1800" dirty="0"/>
              <a:t>To define information gain, we need to define entropy. **Entropy (H)))** is a measure of the amount of uncertainty in the data (S).</a:t>
            </a:r>
          </a:p>
          <a:p>
            <a:endParaRPr lang="en-US" sz="1800" dirty="0"/>
          </a:p>
          <a:p>
            <a:endParaRPr lang="en-US" sz="1800" dirty="0"/>
          </a:p>
          <a:p>
            <a:endParaRPr lang="en-US" sz="1800" dirty="0"/>
          </a:p>
          <a:p>
            <a:r>
              <a:rPr lang="en-US" sz="1800" dirty="0"/>
              <a:t>where,</a:t>
            </a:r>
          </a:p>
          <a:p>
            <a:r>
              <a:rPr lang="en-US" sz="1800" dirty="0"/>
              <a:t>S - the dataset for which entropy is being calculated</a:t>
            </a:r>
          </a:p>
          <a:p>
            <a:r>
              <a:rPr lang="en-US" sz="1800" dirty="0"/>
              <a:t>C - set of classes in S (C={yes, no})</a:t>
            </a:r>
          </a:p>
          <a:p>
            <a:r>
              <a:rPr lang="en-US" sz="1800" dirty="0"/>
              <a:t>p(c ) - the proportion of the number of elements in class c to the number of elements in Set S</a:t>
            </a:r>
          </a:p>
        </p:txBody>
      </p:sp>
      <p:pic>
        <p:nvPicPr>
          <p:cNvPr id="6" name="Picture 5">
            <a:extLst>
              <a:ext uri="{FF2B5EF4-FFF2-40B4-BE49-F238E27FC236}">
                <a16:creationId xmlns:a16="http://schemas.microsoft.com/office/drawing/2014/main" id="{7704B152-F786-4733-9B5B-C90EF6EB7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657600"/>
            <a:ext cx="3340272" cy="749339"/>
          </a:xfrm>
          <a:prstGeom prst="rect">
            <a:avLst/>
          </a:prstGeom>
        </p:spPr>
      </p:pic>
    </p:spTree>
    <p:extLst>
      <p:ext uri="{BB962C8B-B14F-4D97-AF65-F5344CB8AC3E}">
        <p14:creationId xmlns:p14="http://schemas.microsoft.com/office/powerpoint/2010/main" val="781472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Decision Trees using ID3 algorithm</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When H(S) = 0, all elements in S are of the same class. </a:t>
            </a:r>
          </a:p>
          <a:p>
            <a:endParaRPr lang="en-US" dirty="0"/>
          </a:p>
          <a:p>
            <a:r>
              <a:rPr lang="en-US" dirty="0"/>
              <a:t>Entropy is calculated for each feature. The feature with the smallest entropy is used to split the set S on any iteration. The higher the entropy, the bigger the potential to improve the classification.</a:t>
            </a:r>
          </a:p>
          <a:p>
            <a:endParaRPr lang="en-US" dirty="0"/>
          </a:p>
          <a:p>
            <a:r>
              <a:rPr lang="en-US" dirty="0"/>
              <a:t>* If all examples are of negative class (or positive), the entropy is zero as there is no uncertainty.</a:t>
            </a:r>
          </a:p>
          <a:p>
            <a:r>
              <a:rPr lang="en-US" dirty="0"/>
              <a:t>* If half of the examples are of positive class and half are of negative class, the entropy is one (high).</a:t>
            </a:r>
          </a:p>
          <a:p>
            <a:endParaRPr lang="en-US" dirty="0"/>
          </a:p>
        </p:txBody>
      </p:sp>
    </p:spTree>
    <p:extLst>
      <p:ext uri="{BB962C8B-B14F-4D97-AF65-F5344CB8AC3E}">
        <p14:creationId xmlns:p14="http://schemas.microsoft.com/office/powerpoint/2010/main" val="356875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Decision Trees using ID3 algorithm</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fontScale="92500" lnSpcReduction="20000"/>
          </a:bodyPr>
          <a:lstStyle/>
          <a:p>
            <a:r>
              <a:rPr lang="en-US" dirty="0"/>
              <a:t>Information gain is the measure of the difference in entropy from before to after the dataset S is split on a feature A, aka, how much uncertainty in S was reduced after splitting set S on feature A. </a:t>
            </a:r>
          </a:p>
          <a:p>
            <a:endParaRPr lang="en-US" dirty="0"/>
          </a:p>
          <a:p>
            <a:endParaRPr lang="en-US" dirty="0"/>
          </a:p>
          <a:p>
            <a:endParaRPr lang="en-US" dirty="0"/>
          </a:p>
          <a:p>
            <a:endParaRPr lang="en-US" dirty="0"/>
          </a:p>
          <a:p>
            <a:r>
              <a:rPr lang="en-US" dirty="0"/>
              <a:t>where,</a:t>
            </a:r>
          </a:p>
          <a:p>
            <a:r>
              <a:rPr lang="en-US" dirty="0"/>
              <a:t>H(S) - entropy of set S</a:t>
            </a:r>
          </a:p>
          <a:p>
            <a:r>
              <a:rPr lang="en-US" dirty="0"/>
              <a:t>T - the subsets created from splitting set S by attribute A</a:t>
            </a:r>
          </a:p>
          <a:p>
            <a:r>
              <a:rPr lang="en-US" dirty="0"/>
              <a:t>p(t) - the proportion of the number of elements in t to the number of elements in set S</a:t>
            </a:r>
          </a:p>
          <a:p>
            <a:r>
              <a:rPr lang="en-US" dirty="0"/>
              <a:t>H(t) - entropy of subset</a:t>
            </a:r>
          </a:p>
          <a:p>
            <a:r>
              <a:rPr lang="en-US" dirty="0"/>
              <a:t>The attribute with the largest information gain is used to split the set S on this iteration.</a:t>
            </a:r>
          </a:p>
        </p:txBody>
      </p:sp>
      <p:pic>
        <p:nvPicPr>
          <p:cNvPr id="6" name="Picture 5">
            <a:extLst>
              <a:ext uri="{FF2B5EF4-FFF2-40B4-BE49-F238E27FC236}">
                <a16:creationId xmlns:a16="http://schemas.microsoft.com/office/drawing/2014/main" id="{162D8C26-3DA2-4D54-8806-F772183D6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430" y="2914623"/>
            <a:ext cx="4661140" cy="1028753"/>
          </a:xfrm>
          <a:prstGeom prst="rect">
            <a:avLst/>
          </a:prstGeom>
        </p:spPr>
      </p:pic>
    </p:spTree>
    <p:extLst>
      <p:ext uri="{BB962C8B-B14F-4D97-AF65-F5344CB8AC3E}">
        <p14:creationId xmlns:p14="http://schemas.microsoft.com/office/powerpoint/2010/main" val="3095197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6331"/>
          </a:xfrm>
        </p:spPr>
        <p:txBody>
          <a:bodyPr/>
          <a:lstStyle/>
          <a:p>
            <a:r>
              <a:rPr lang="en-US" dirty="0"/>
              <a:t>Decision Tree Example Step by Step</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Step 1: compute entropy for the dataset</a:t>
            </a:r>
          </a:p>
          <a:p>
            <a:r>
              <a:rPr lang="en-US" dirty="0"/>
              <a:t>C= {yes, no}</a:t>
            </a:r>
          </a:p>
        </p:txBody>
      </p:sp>
      <p:pic>
        <p:nvPicPr>
          <p:cNvPr id="5" name="Picture 4">
            <a:extLst>
              <a:ext uri="{FF2B5EF4-FFF2-40B4-BE49-F238E27FC236}">
                <a16:creationId xmlns:a16="http://schemas.microsoft.com/office/drawing/2014/main" id="{E2667977-08A2-44C2-8786-641601E37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925" y="2971800"/>
            <a:ext cx="4248150" cy="3162300"/>
          </a:xfrm>
          <a:prstGeom prst="rect">
            <a:avLst/>
          </a:prstGeom>
        </p:spPr>
      </p:pic>
    </p:spTree>
    <p:extLst>
      <p:ext uri="{BB962C8B-B14F-4D97-AF65-F5344CB8AC3E}">
        <p14:creationId xmlns:p14="http://schemas.microsoft.com/office/powerpoint/2010/main" val="2822513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Welcome!  Today’s Agenda</a:t>
            </a:r>
          </a:p>
        </p:txBody>
      </p:sp>
      <p:sp>
        <p:nvSpPr>
          <p:cNvPr id="3" name="Content Placeholder 2"/>
          <p:cNvSpPr>
            <a:spLocks noGrp="1"/>
          </p:cNvSpPr>
          <p:nvPr>
            <p:ph idx="1"/>
          </p:nvPr>
        </p:nvSpPr>
        <p:spPr>
          <a:xfrm>
            <a:off x="533400" y="1565455"/>
            <a:ext cx="8229600" cy="3581400"/>
          </a:xfrm>
        </p:spPr>
        <p:txBody>
          <a:bodyPr>
            <a:noAutofit/>
          </a:bodyPr>
          <a:lstStyle/>
          <a:p>
            <a:r>
              <a:rPr lang="en-US" dirty="0">
                <a:latin typeface="Helvetica Neue" charset="0"/>
                <a:cs typeface="Helvetica Neue" charset="0"/>
              </a:rPr>
              <a:t>Administrative Notes</a:t>
            </a:r>
          </a:p>
          <a:p>
            <a:r>
              <a:rPr lang="en-US" dirty="0">
                <a:latin typeface="Helvetica Neue" charset="0"/>
                <a:cs typeface="Helvetica Neue" charset="0"/>
              </a:rPr>
              <a:t>Lecture – Part 1</a:t>
            </a:r>
          </a:p>
          <a:p>
            <a:r>
              <a:rPr lang="en-US" dirty="0">
                <a:latin typeface="Helvetica Neue" charset="0"/>
                <a:cs typeface="Helvetica Neue" charset="0"/>
              </a:rPr>
              <a:t>&lt;BREAK&gt;</a:t>
            </a:r>
          </a:p>
          <a:p>
            <a:r>
              <a:rPr lang="en-US" dirty="0">
                <a:latin typeface="Helvetica Neue" charset="0"/>
                <a:cs typeface="Helvetica Neue" charset="0"/>
              </a:rPr>
              <a:t>Lecture – Part 2</a:t>
            </a:r>
          </a:p>
          <a:p>
            <a:r>
              <a:rPr lang="en-US" dirty="0">
                <a:latin typeface="Helvetica Neue" charset="0"/>
                <a:cs typeface="Helvetica Neue" charset="0"/>
              </a:rPr>
              <a:t>Assignment #4 Overview</a:t>
            </a:r>
          </a:p>
          <a:p>
            <a:r>
              <a:rPr lang="en-US" dirty="0">
                <a:latin typeface="Helvetica Neue" charset="0"/>
                <a:cs typeface="Helvetica Neue" charset="0"/>
              </a:rPr>
              <a:t>Group Project Overview</a:t>
            </a:r>
          </a:p>
        </p:txBody>
      </p:sp>
    </p:spTree>
    <p:extLst>
      <p:ext uri="{BB962C8B-B14F-4D97-AF65-F5344CB8AC3E}">
        <p14:creationId xmlns:p14="http://schemas.microsoft.com/office/powerpoint/2010/main" val="2934510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6331"/>
          </a:xfrm>
        </p:spPr>
        <p:txBody>
          <a:bodyPr/>
          <a:lstStyle/>
          <a:p>
            <a:r>
              <a:rPr lang="en-US" dirty="0"/>
              <a:t>Decision Tree Example Step by Step</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2000" dirty="0"/>
              <a:t>Step 2: for every feature</a:t>
            </a:r>
          </a:p>
          <a:p>
            <a:r>
              <a:rPr lang="en-US" sz="2000" dirty="0"/>
              <a:t>  * calculate entropy for all values in each feature</a:t>
            </a:r>
          </a:p>
          <a:p>
            <a:r>
              <a:rPr lang="en-US" sz="2000" dirty="0"/>
              <a:t>  * calculate average entropy information for each feature</a:t>
            </a:r>
          </a:p>
          <a:p>
            <a:r>
              <a:rPr lang="en-US" sz="2000" dirty="0"/>
              <a:t>  * calculate information gain for each feature</a:t>
            </a:r>
          </a:p>
        </p:txBody>
      </p:sp>
      <p:pic>
        <p:nvPicPr>
          <p:cNvPr id="7" name="Picture 6">
            <a:extLst>
              <a:ext uri="{FF2B5EF4-FFF2-40B4-BE49-F238E27FC236}">
                <a16:creationId xmlns:a16="http://schemas.microsoft.com/office/drawing/2014/main" id="{3696AE11-6895-4D41-A5E8-58CAD7F58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74" y="3162130"/>
            <a:ext cx="8788852" cy="3314870"/>
          </a:xfrm>
          <a:prstGeom prst="rect">
            <a:avLst/>
          </a:prstGeom>
        </p:spPr>
      </p:pic>
    </p:spTree>
    <p:extLst>
      <p:ext uri="{BB962C8B-B14F-4D97-AF65-F5344CB8AC3E}">
        <p14:creationId xmlns:p14="http://schemas.microsoft.com/office/powerpoint/2010/main" val="2346673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6331"/>
          </a:xfrm>
        </p:spPr>
        <p:txBody>
          <a:bodyPr/>
          <a:lstStyle/>
          <a:p>
            <a:r>
              <a:rPr lang="en-US" dirty="0"/>
              <a:t>Decision Tree Example Step by Step</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2000" dirty="0"/>
              <a:t>Step 3: pick the highest gain feature</a:t>
            </a:r>
          </a:p>
        </p:txBody>
      </p:sp>
      <p:pic>
        <p:nvPicPr>
          <p:cNvPr id="6" name="Picture 5">
            <a:extLst>
              <a:ext uri="{FF2B5EF4-FFF2-40B4-BE49-F238E27FC236}">
                <a16:creationId xmlns:a16="http://schemas.microsoft.com/office/drawing/2014/main" id="{98603BFF-65DE-463B-AE23-9AB883984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6786"/>
            <a:ext cx="9144000" cy="3854014"/>
          </a:xfrm>
          <a:prstGeom prst="rect">
            <a:avLst/>
          </a:prstGeom>
        </p:spPr>
      </p:pic>
    </p:spTree>
    <p:extLst>
      <p:ext uri="{BB962C8B-B14F-4D97-AF65-F5344CB8AC3E}">
        <p14:creationId xmlns:p14="http://schemas.microsoft.com/office/powerpoint/2010/main" val="3676050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6331"/>
          </a:xfrm>
        </p:spPr>
        <p:txBody>
          <a:bodyPr/>
          <a:lstStyle/>
          <a:p>
            <a:r>
              <a:rPr lang="en-US" dirty="0"/>
              <a:t>Decision Tree Example Step by Step</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2000" dirty="0"/>
              <a:t>Step 4: repeat until we get the tree</a:t>
            </a:r>
          </a:p>
        </p:txBody>
      </p:sp>
      <p:pic>
        <p:nvPicPr>
          <p:cNvPr id="7" name="Picture 6">
            <a:extLst>
              <a:ext uri="{FF2B5EF4-FFF2-40B4-BE49-F238E27FC236}">
                <a16:creationId xmlns:a16="http://schemas.microsoft.com/office/drawing/2014/main" id="{9FCAF849-BE4A-41B9-9D8A-F9A407D2E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286000"/>
            <a:ext cx="7762875" cy="4391025"/>
          </a:xfrm>
          <a:prstGeom prst="rect">
            <a:avLst/>
          </a:prstGeom>
        </p:spPr>
      </p:pic>
    </p:spTree>
    <p:extLst>
      <p:ext uri="{BB962C8B-B14F-4D97-AF65-F5344CB8AC3E}">
        <p14:creationId xmlns:p14="http://schemas.microsoft.com/office/powerpoint/2010/main" val="67040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Decision Trees using CART</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In CART we use Gini index as a metric, as our cost function used to evaluate splits in the dataset (vs Gain in ID3)</a:t>
            </a:r>
          </a:p>
        </p:txBody>
      </p:sp>
      <p:pic>
        <p:nvPicPr>
          <p:cNvPr id="76803" name="Picture 3" descr="https://upload.wikimedia.org/wikipedia/commons/thumb/5/59/Economics_Gini_coefficient2.svg/310px-Economics_Gini_coefficient2.svg.png">
            <a:extLst>
              <a:ext uri="{FF2B5EF4-FFF2-40B4-BE49-F238E27FC236}">
                <a16:creationId xmlns:a16="http://schemas.microsoft.com/office/drawing/2014/main" id="{FD084FB0-AC93-4174-A969-45B488152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743200"/>
            <a:ext cx="37338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072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Tree size vs accuracy</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2000" dirty="0"/>
              <a:t>Trees must be big enough to fit training data, so that "true" pattern are fully captured. But trees that are too big may overfit.</a:t>
            </a:r>
          </a:p>
          <a:p>
            <a:endParaRPr lang="en-US" sz="2000" dirty="0"/>
          </a:p>
          <a:p>
            <a:r>
              <a:rPr lang="en-US" sz="2000" dirty="0"/>
              <a:t>Unfortunately as you can see in this image, you can't tell best tree size from training error. </a:t>
            </a:r>
          </a:p>
        </p:txBody>
      </p:sp>
      <p:pic>
        <p:nvPicPr>
          <p:cNvPr id="6" name="Picture 5">
            <a:extLst>
              <a:ext uri="{FF2B5EF4-FFF2-40B4-BE49-F238E27FC236}">
                <a16:creationId xmlns:a16="http://schemas.microsoft.com/office/drawing/2014/main" id="{15A06ED1-7411-4DC2-993A-0B44949C5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178" y="3479491"/>
            <a:ext cx="4977422" cy="3150011"/>
          </a:xfrm>
          <a:prstGeom prst="rect">
            <a:avLst/>
          </a:prstGeom>
        </p:spPr>
      </p:pic>
    </p:spTree>
    <p:extLst>
      <p:ext uri="{BB962C8B-B14F-4D97-AF65-F5344CB8AC3E}">
        <p14:creationId xmlns:p14="http://schemas.microsoft.com/office/powerpoint/2010/main" val="2805200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Good v Bad Classifier</a:t>
            </a:r>
          </a:p>
        </p:txBody>
      </p:sp>
      <p:pic>
        <p:nvPicPr>
          <p:cNvPr id="5" name="Content Placeholder 4">
            <a:extLst>
              <a:ext uri="{FF2B5EF4-FFF2-40B4-BE49-F238E27FC236}">
                <a16:creationId xmlns:a16="http://schemas.microsoft.com/office/drawing/2014/main" id="{521DBD0E-3B39-4ED5-8955-C1191A6237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47800"/>
            <a:ext cx="6903011" cy="4835525"/>
          </a:xfrm>
        </p:spPr>
      </p:pic>
    </p:spTree>
    <p:extLst>
      <p:ext uri="{BB962C8B-B14F-4D97-AF65-F5344CB8AC3E}">
        <p14:creationId xmlns:p14="http://schemas.microsoft.com/office/powerpoint/2010/main" val="3620954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Decision Tree Example</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Either </a:t>
            </a:r>
            <a:r>
              <a:rPr lang="en-US" dirty="0">
                <a:hlinkClick r:id="rId2"/>
              </a:rPr>
              <a:t>https://davetang.org/muse/2013/03/12/building-a-classification-tree-in-r/</a:t>
            </a:r>
            <a:endParaRPr lang="en-US" dirty="0"/>
          </a:p>
          <a:p>
            <a:endParaRPr lang="en-US" dirty="0"/>
          </a:p>
          <a:p>
            <a:r>
              <a:rPr lang="en-US" dirty="0"/>
              <a:t>OR </a:t>
            </a:r>
            <a:r>
              <a:rPr lang="en-US" dirty="0">
                <a:hlinkClick r:id="rId3"/>
              </a:rPr>
              <a:t>https://www.statmethods.net/advstats/cart.html</a:t>
            </a:r>
            <a:r>
              <a:rPr lang="en-US" dirty="0"/>
              <a:t> (only the classification tree example)</a:t>
            </a:r>
          </a:p>
          <a:p>
            <a:endParaRPr lang="en-US" dirty="0"/>
          </a:p>
        </p:txBody>
      </p:sp>
    </p:spTree>
    <p:extLst>
      <p:ext uri="{BB962C8B-B14F-4D97-AF65-F5344CB8AC3E}">
        <p14:creationId xmlns:p14="http://schemas.microsoft.com/office/powerpoint/2010/main" val="2423452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Random Forest</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This approach to classification is similar to the decision tree, except the questions that are posed include some randomness. The goal is to push out bias and group outcomes based upon the most likely positive responses. These collections of positive responses are called bags.</a:t>
            </a:r>
          </a:p>
          <a:p>
            <a:endParaRPr lang="en-US" dirty="0"/>
          </a:p>
          <a:p>
            <a:r>
              <a:rPr lang="en-US" dirty="0"/>
              <a:t>An example application of the Random Forest model is the algorithm Netflix uses to recommend movies. It looks at people who have similar tastes and then recommends movies that way. It tosses out outlier answers by using randomness to avoid skewing the response in an incorrect direction.</a:t>
            </a:r>
          </a:p>
          <a:p>
            <a:endParaRPr lang="en-US" dirty="0"/>
          </a:p>
        </p:txBody>
      </p:sp>
    </p:spTree>
    <p:extLst>
      <p:ext uri="{BB962C8B-B14F-4D97-AF65-F5344CB8AC3E}">
        <p14:creationId xmlns:p14="http://schemas.microsoft.com/office/powerpoint/2010/main" val="1097786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Random Forest in R</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Package </a:t>
            </a:r>
            <a:r>
              <a:rPr lang="en-US" dirty="0" err="1"/>
              <a:t>randomForest</a:t>
            </a:r>
            <a:endParaRPr lang="en-US" dirty="0"/>
          </a:p>
          <a:p>
            <a:r>
              <a:rPr lang="en-US" dirty="0"/>
              <a:t>* very fast</a:t>
            </a:r>
          </a:p>
          <a:p>
            <a:r>
              <a:rPr lang="en-US" dirty="0"/>
              <a:t>* cannot handle data with missing values</a:t>
            </a:r>
          </a:p>
          <a:p>
            <a:r>
              <a:rPr lang="en-US" dirty="0"/>
              <a:t>* a limit of 32 to the maximum number of levels of each categorical attribute</a:t>
            </a:r>
          </a:p>
          <a:p>
            <a:r>
              <a:rPr lang="en-US" dirty="0"/>
              <a:t>* extensions: </a:t>
            </a:r>
            <a:r>
              <a:rPr lang="en-US" dirty="0" err="1"/>
              <a:t>extendedForest</a:t>
            </a:r>
            <a:r>
              <a:rPr lang="en-US" dirty="0"/>
              <a:t>, </a:t>
            </a:r>
            <a:r>
              <a:rPr lang="en-US" dirty="0" err="1"/>
              <a:t>gradientForest</a:t>
            </a:r>
            <a:endParaRPr lang="en-US" dirty="0"/>
          </a:p>
          <a:p>
            <a:endParaRPr lang="en-US" dirty="0"/>
          </a:p>
          <a:p>
            <a:r>
              <a:rPr lang="en-US" dirty="0"/>
              <a:t>Package party: </a:t>
            </a:r>
            <a:r>
              <a:rPr lang="en-US" dirty="0" err="1"/>
              <a:t>cforest</a:t>
            </a:r>
            <a:r>
              <a:rPr lang="en-US" dirty="0"/>
              <a:t>()</a:t>
            </a:r>
          </a:p>
          <a:p>
            <a:r>
              <a:rPr lang="en-US" dirty="0"/>
              <a:t>* not limited to the above maximum levels</a:t>
            </a:r>
          </a:p>
          <a:p>
            <a:r>
              <a:rPr lang="en-US" dirty="0"/>
              <a:t>* slow</a:t>
            </a:r>
          </a:p>
          <a:p>
            <a:r>
              <a:rPr lang="en-US" dirty="0"/>
              <a:t>* needs more memory</a:t>
            </a:r>
          </a:p>
        </p:txBody>
      </p:sp>
    </p:spTree>
    <p:extLst>
      <p:ext uri="{BB962C8B-B14F-4D97-AF65-F5344CB8AC3E}">
        <p14:creationId xmlns:p14="http://schemas.microsoft.com/office/powerpoint/2010/main" val="180918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6331"/>
          </a:xfrm>
        </p:spPr>
        <p:txBody>
          <a:bodyPr/>
          <a:lstStyle/>
          <a:p>
            <a:r>
              <a:rPr lang="en-US" dirty="0"/>
              <a:t>Random Forest Example</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hlinkClick r:id="rId2"/>
              </a:rPr>
              <a:t>https://www.r-bloggers.com/random-forests-in-r/</a:t>
            </a:r>
            <a:endParaRPr lang="en-US" dirty="0"/>
          </a:p>
          <a:p>
            <a:endParaRPr lang="en-US" dirty="0"/>
          </a:p>
        </p:txBody>
      </p:sp>
    </p:spTree>
    <p:extLst>
      <p:ext uri="{BB962C8B-B14F-4D97-AF65-F5344CB8AC3E}">
        <p14:creationId xmlns:p14="http://schemas.microsoft.com/office/powerpoint/2010/main" val="406789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818F-69A6-46D2-8391-A02B70531A48}"/>
              </a:ext>
            </a:extLst>
          </p:cNvPr>
          <p:cNvSpPr>
            <a:spLocks noGrp="1"/>
          </p:cNvSpPr>
          <p:nvPr>
            <p:ph type="title"/>
          </p:nvPr>
        </p:nvSpPr>
        <p:spPr/>
        <p:txBody>
          <a:bodyPr/>
          <a:lstStyle/>
          <a:p>
            <a:r>
              <a:rPr lang="en-US" dirty="0"/>
              <a:t>Administrative Notes</a:t>
            </a:r>
          </a:p>
        </p:txBody>
      </p:sp>
      <p:sp>
        <p:nvSpPr>
          <p:cNvPr id="3" name="Content Placeholder 2">
            <a:extLst>
              <a:ext uri="{FF2B5EF4-FFF2-40B4-BE49-F238E27FC236}">
                <a16:creationId xmlns:a16="http://schemas.microsoft.com/office/drawing/2014/main" id="{BA33C9A6-E25E-4CA3-985C-158FD297028E}"/>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Final Project Groups:</a:t>
            </a:r>
          </a:p>
          <a:p>
            <a:pPr marL="806450" lvl="1" indent="-457200">
              <a:buFont typeface="+mj-lt"/>
              <a:buAutoNum type="arabicPeriod"/>
            </a:pPr>
            <a:r>
              <a:rPr lang="en-US" dirty="0"/>
              <a:t>Trupti and Jasmine</a:t>
            </a:r>
          </a:p>
          <a:p>
            <a:pPr marL="806450" lvl="1" indent="-457200">
              <a:buFont typeface="+mj-lt"/>
              <a:buAutoNum type="arabicPeriod"/>
            </a:pPr>
            <a:r>
              <a:rPr lang="en-US" dirty="0" err="1"/>
              <a:t>Canlin</a:t>
            </a:r>
            <a:r>
              <a:rPr lang="en-US" dirty="0"/>
              <a:t> and Johnson</a:t>
            </a:r>
          </a:p>
          <a:p>
            <a:pPr marL="806450" lvl="1" indent="-457200">
              <a:buFont typeface="+mj-lt"/>
              <a:buAutoNum type="arabicPeriod"/>
            </a:pPr>
            <a:r>
              <a:rPr lang="en-US" dirty="0"/>
              <a:t>Sabrina, Swati, and </a:t>
            </a:r>
            <a:r>
              <a:rPr lang="en-US" dirty="0" err="1"/>
              <a:t>Zhexuan</a:t>
            </a:r>
            <a:endParaRPr lang="en-US" dirty="0"/>
          </a:p>
          <a:p>
            <a:pPr marL="806450" lvl="1" indent="-457200">
              <a:buFont typeface="+mj-lt"/>
              <a:buAutoNum type="arabicPeriod"/>
            </a:pPr>
            <a:r>
              <a:rPr lang="en-US" dirty="0"/>
              <a:t>Reinaldo and Kalyani</a:t>
            </a:r>
          </a:p>
          <a:p>
            <a:pPr marL="806450" lvl="1" indent="-457200">
              <a:buFont typeface="+mj-lt"/>
              <a:buAutoNum type="arabicPeriod"/>
            </a:pPr>
            <a:r>
              <a:rPr lang="en-US" dirty="0" err="1"/>
              <a:t>Geethanjali</a:t>
            </a:r>
            <a:r>
              <a:rPr lang="en-US" dirty="0"/>
              <a:t> and Jason</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6313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6331"/>
          </a:xfrm>
        </p:spPr>
        <p:txBody>
          <a:bodyPr/>
          <a:lstStyle/>
          <a:p>
            <a:r>
              <a:rPr lang="en-US" dirty="0"/>
              <a:t>Naïve Bayes</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fontScale="92500" lnSpcReduction="20000"/>
          </a:bodyPr>
          <a:lstStyle/>
          <a:p>
            <a:r>
              <a:rPr lang="en-US" dirty="0"/>
              <a:t>Naive Bayes is based on the concept of dependent probability. If you roll a dice, the probability of getting a 6 is 1/6 since there are 6 sides. What is the probability that you get a 5 after rolling a 6? It’s not any different than if you rolled a 3 or any other number instead of a 5 as those are completely independent events. So the probability of rolling a 6 and then a 5 is (1/6)*(1/6).</a:t>
            </a:r>
          </a:p>
          <a:p>
            <a:endParaRPr lang="en-US" dirty="0"/>
          </a:p>
          <a:p>
            <a:r>
              <a:rPr lang="en-US" dirty="0"/>
              <a:t>Dependent probability is based on what is the chance of some outcome given some other outcome. The chance that an email is spam is based on these three things:</a:t>
            </a:r>
          </a:p>
          <a:p>
            <a:endParaRPr lang="en-US" dirty="0"/>
          </a:p>
          <a:p>
            <a:r>
              <a:rPr lang="en-US" dirty="0"/>
              <a:t>How many spam messages do you receive over some period of time?</a:t>
            </a:r>
          </a:p>
          <a:p>
            <a:r>
              <a:rPr lang="en-US" dirty="0"/>
              <a:t>How many of those contain some word associated with spam, like “lottery.”</a:t>
            </a:r>
          </a:p>
          <a:p>
            <a:r>
              <a:rPr lang="en-US" dirty="0"/>
              <a:t>How many emails containing the word lottery were marked by users as spam?</a:t>
            </a:r>
          </a:p>
        </p:txBody>
      </p:sp>
    </p:spTree>
    <p:extLst>
      <p:ext uri="{BB962C8B-B14F-4D97-AF65-F5344CB8AC3E}">
        <p14:creationId xmlns:p14="http://schemas.microsoft.com/office/powerpoint/2010/main" val="321642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6331"/>
          </a:xfrm>
        </p:spPr>
        <p:txBody>
          <a:bodyPr/>
          <a:lstStyle/>
          <a:p>
            <a:r>
              <a:rPr lang="en-US" dirty="0"/>
              <a:t>Question</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So what is the probability that a newly received email is spam given that it contains the word ‘lottery’?</a:t>
            </a:r>
          </a:p>
          <a:p>
            <a:endParaRPr lang="en-US" dirty="0"/>
          </a:p>
          <a:p>
            <a:r>
              <a:rPr lang="en-US" dirty="0"/>
              <a:t>((probability of spam given “lottery”) * (probability of spam for all mail)) / (probability of an email containing the word “lottery”)</a:t>
            </a:r>
          </a:p>
        </p:txBody>
      </p:sp>
    </p:spTree>
    <p:extLst>
      <p:ext uri="{BB962C8B-B14F-4D97-AF65-F5344CB8AC3E}">
        <p14:creationId xmlns:p14="http://schemas.microsoft.com/office/powerpoint/2010/main" val="1406677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6331"/>
          </a:xfrm>
        </p:spPr>
        <p:txBody>
          <a:bodyPr/>
          <a:lstStyle/>
          <a:p>
            <a:r>
              <a:rPr lang="en-US" dirty="0"/>
              <a:t>Classification in R</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Make sure your Y variable is encoded as factor in R. </a:t>
            </a:r>
          </a:p>
          <a:p>
            <a:endParaRPr lang="en-US" dirty="0"/>
          </a:p>
          <a:p>
            <a:r>
              <a:rPr lang="en-US" dirty="0"/>
              <a:t>In R, use GLM function to fit a logistic regression using family = binomial. </a:t>
            </a:r>
          </a:p>
          <a:p>
            <a:endParaRPr lang="en-US" dirty="0"/>
          </a:p>
          <a:p>
            <a:r>
              <a:rPr lang="en-US" dirty="0"/>
              <a:t>Look at the summary to find your significant coefficients or look at your AIC and residual deviance. </a:t>
            </a:r>
          </a:p>
          <a:p>
            <a:endParaRPr lang="en-US" dirty="0"/>
          </a:p>
          <a:p>
            <a:r>
              <a:rPr lang="en-US" dirty="0"/>
              <a:t>Then use predict(</a:t>
            </a:r>
            <a:r>
              <a:rPr lang="en-US" dirty="0" err="1"/>
              <a:t>glm.fit</a:t>
            </a:r>
            <a:r>
              <a:rPr lang="en-US" dirty="0"/>
              <a:t>) to see the probabilities.</a:t>
            </a:r>
          </a:p>
          <a:p>
            <a:endParaRPr lang="en-US" dirty="0"/>
          </a:p>
          <a:p>
            <a:r>
              <a:rPr lang="en-US" dirty="0"/>
              <a:t>Then turn those probabilities into classifications through setting a threshold.</a:t>
            </a:r>
          </a:p>
        </p:txBody>
      </p:sp>
    </p:spTree>
    <p:extLst>
      <p:ext uri="{BB962C8B-B14F-4D97-AF65-F5344CB8AC3E}">
        <p14:creationId xmlns:p14="http://schemas.microsoft.com/office/powerpoint/2010/main" val="289232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6331"/>
          </a:xfrm>
        </p:spPr>
        <p:txBody>
          <a:bodyPr/>
          <a:lstStyle/>
          <a:p>
            <a:r>
              <a:rPr lang="en-US" dirty="0"/>
              <a:t>Example of Classification in R</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Use this link to do the following example and read the interpretation.</a:t>
            </a:r>
          </a:p>
          <a:p>
            <a:endParaRPr lang="en-US" dirty="0"/>
          </a:p>
          <a:p>
            <a:r>
              <a:rPr lang="en-US" dirty="0">
                <a:hlinkClick r:id="rId2"/>
              </a:rPr>
              <a:t>https://rstudio-pubs-static.s3.amazonaws.com/21379_a214540189fb45f1915ba171c286a9d1.html#example-1-college-admissions</a:t>
            </a:r>
            <a:endParaRPr lang="en-US" dirty="0"/>
          </a:p>
          <a:p>
            <a:endParaRPr lang="en-US" dirty="0"/>
          </a:p>
          <a:p>
            <a:r>
              <a:rPr lang="en-US" b="1" dirty="0"/>
              <a:t>Example 2: Stock Market Data</a:t>
            </a:r>
          </a:p>
        </p:txBody>
      </p:sp>
    </p:spTree>
    <p:extLst>
      <p:ext uri="{BB962C8B-B14F-4D97-AF65-F5344CB8AC3E}">
        <p14:creationId xmlns:p14="http://schemas.microsoft.com/office/powerpoint/2010/main" val="1941250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DFF0E01-9585-4289-8902-0A413C6FA1E8}"/>
              </a:ext>
            </a:extLst>
          </p:cNvPr>
          <p:cNvGraphicFramePr>
            <a:graphicFrameLocks noChangeAspect="1"/>
          </p:cNvGraphicFramePr>
          <p:nvPr>
            <p:custDataLst>
              <p:tags r:id="rId2"/>
            </p:custDataLst>
            <p:extLst>
              <p:ext uri="{D42A27DB-BD31-4B8C-83A1-F6EECF244321}">
                <p14:modId xmlns:p14="http://schemas.microsoft.com/office/powerpoint/2010/main" val="26634418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57" name="think-cell Slide" r:id="rId4" imgW="360" imgH="360" progId="TCLayout.ActiveDocument.1">
                  <p:embed/>
                </p:oleObj>
              </mc:Choice>
              <mc:Fallback>
                <p:oleObj name="think-cell Slide" r:id="rId4" imgW="360" imgH="36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6331"/>
          </a:xfrm>
        </p:spPr>
        <p:txBody>
          <a:bodyPr/>
          <a:lstStyle/>
          <a:p>
            <a:r>
              <a:rPr lang="en-US" dirty="0"/>
              <a:t>Unsupervised Learning: Overview</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a:xfrm>
            <a:off x="457200" y="1565454"/>
            <a:ext cx="4038600" cy="5292545"/>
          </a:xfrm>
        </p:spPr>
        <p:txBody>
          <a:bodyPr>
            <a:normAutofit/>
          </a:bodyPr>
          <a:lstStyle/>
          <a:p>
            <a:r>
              <a:rPr lang="en-US" sz="2000" dirty="0"/>
              <a:t>As we already discussed, Clustering is a method of unsupervised learning. Here, we do not have Y, a label, and we are trying to group the data based on the </a:t>
            </a:r>
            <a:r>
              <a:rPr lang="en-US" sz="2000" dirty="0" err="1"/>
              <a:t>Xs</a:t>
            </a:r>
            <a:r>
              <a:rPr lang="en-US" sz="2000" dirty="0"/>
              <a:t>.</a:t>
            </a:r>
          </a:p>
          <a:p>
            <a:endParaRPr lang="en-US" sz="2000" dirty="0"/>
          </a:p>
          <a:p>
            <a:r>
              <a:rPr lang="en-US" sz="2000" dirty="0"/>
              <a:t>Clustering is the task of dividing the population or data points into a number of groups such that data points in the same groups are more similar to other data points in the same group than those in other groups. In simple words, the aim is to segregate groups with similar traits and assign them into clusters.</a:t>
            </a:r>
          </a:p>
        </p:txBody>
      </p:sp>
      <p:pic>
        <p:nvPicPr>
          <p:cNvPr id="6" name="Picture 5">
            <a:extLst>
              <a:ext uri="{FF2B5EF4-FFF2-40B4-BE49-F238E27FC236}">
                <a16:creationId xmlns:a16="http://schemas.microsoft.com/office/drawing/2014/main" id="{A20E6A01-32A7-49CD-A6E7-604DE5AD19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2438400"/>
            <a:ext cx="3916160" cy="2971800"/>
          </a:xfrm>
          <a:prstGeom prst="rect">
            <a:avLst/>
          </a:prstGeom>
        </p:spPr>
      </p:pic>
      <p:sp>
        <p:nvSpPr>
          <p:cNvPr id="7" name="Rectangle 6">
            <a:extLst>
              <a:ext uri="{FF2B5EF4-FFF2-40B4-BE49-F238E27FC236}">
                <a16:creationId xmlns:a16="http://schemas.microsoft.com/office/drawing/2014/main" id="{3C38736C-D0AB-4856-BC4D-0A437AE264C2}"/>
              </a:ext>
            </a:extLst>
          </p:cNvPr>
          <p:cNvSpPr/>
          <p:nvPr/>
        </p:nvSpPr>
        <p:spPr>
          <a:xfrm>
            <a:off x="4495800" y="3352800"/>
            <a:ext cx="533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X2</a:t>
            </a:r>
          </a:p>
        </p:txBody>
      </p:sp>
      <p:sp>
        <p:nvSpPr>
          <p:cNvPr id="9" name="Rectangle 8">
            <a:extLst>
              <a:ext uri="{FF2B5EF4-FFF2-40B4-BE49-F238E27FC236}">
                <a16:creationId xmlns:a16="http://schemas.microsoft.com/office/drawing/2014/main" id="{F2848862-EB86-42DD-84F0-14B17918766A}"/>
              </a:ext>
            </a:extLst>
          </p:cNvPr>
          <p:cNvSpPr/>
          <p:nvPr/>
        </p:nvSpPr>
        <p:spPr>
          <a:xfrm>
            <a:off x="6339580" y="4953000"/>
            <a:ext cx="533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X1</a:t>
            </a:r>
          </a:p>
        </p:txBody>
      </p:sp>
    </p:spTree>
    <p:extLst>
      <p:ext uri="{BB962C8B-B14F-4D97-AF65-F5344CB8AC3E}">
        <p14:creationId xmlns:p14="http://schemas.microsoft.com/office/powerpoint/2010/main" val="1429711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1201739"/>
          </a:xfrm>
        </p:spPr>
        <p:txBody>
          <a:bodyPr/>
          <a:lstStyle/>
          <a:p>
            <a:r>
              <a:rPr lang="en-US" dirty="0"/>
              <a:t>Pros and Cons of Unsupervised Learning</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Unsupervised learning is more subjective and there is no simple goal such as prediction. However, these techniques are very important in business applications, especially for finding patterns and creating grouped solutions. </a:t>
            </a:r>
          </a:p>
          <a:p>
            <a:endParaRPr lang="en-US" dirty="0"/>
          </a:p>
          <a:p>
            <a:r>
              <a:rPr lang="en-US" dirty="0"/>
              <a:t>Additionally, there is more unlabeled data than there is labeled. So there is no need for costly human intervention.</a:t>
            </a:r>
          </a:p>
        </p:txBody>
      </p:sp>
    </p:spTree>
    <p:extLst>
      <p:ext uri="{BB962C8B-B14F-4D97-AF65-F5344CB8AC3E}">
        <p14:creationId xmlns:p14="http://schemas.microsoft.com/office/powerpoint/2010/main" val="1013513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Clustering Analysis: Overview</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Let’s understand this with an example. Suppose, you are an educator and you need to offer remediation to your students. You can't possibly look into the performance of every single student and then devise remediation plan for each one of them.  But, what you can do is to cluster all of your students into say 5 groups based on their performance and attendance and create remediation plans for students in each of these 5 groups. And this is what we call clustering.</a:t>
            </a:r>
          </a:p>
        </p:txBody>
      </p:sp>
    </p:spTree>
    <p:extLst>
      <p:ext uri="{BB962C8B-B14F-4D97-AF65-F5344CB8AC3E}">
        <p14:creationId xmlns:p14="http://schemas.microsoft.com/office/powerpoint/2010/main" val="2967679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1201739"/>
          </a:xfrm>
        </p:spPr>
        <p:txBody>
          <a:bodyPr/>
          <a:lstStyle/>
          <a:p>
            <a:r>
              <a:rPr lang="en-US" dirty="0"/>
              <a:t>Types of Clustering Algorithm (most known)</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fontScale="92500" lnSpcReduction="20000"/>
          </a:bodyPr>
          <a:lstStyle/>
          <a:p>
            <a:r>
              <a:rPr lang="en-US" dirty="0"/>
              <a:t>There are many methods of conducting clustering, Every methodology follows a different set of rules for defining the ‘similarity’ among data points and their distance. The following are the most used algorithms:</a:t>
            </a:r>
          </a:p>
          <a:p>
            <a:endParaRPr lang="en-US" dirty="0"/>
          </a:p>
          <a:p>
            <a:r>
              <a:rPr lang="en-US" dirty="0"/>
              <a:t>* Connectivity models: As the name suggests, these models are based on the notion that the data points closer in data space exhibit more similarity to each other than the data points lying farther away</a:t>
            </a:r>
          </a:p>
          <a:p>
            <a:r>
              <a:rPr lang="en-US" dirty="0"/>
              <a:t>These models can follow two approaches. In the first approach, they start with classifying all data points into separate clusters &amp; then aggregating them as the distance decreases. In the second approach, all data points are classified as a single cluster and then partitioned as the distance increases</a:t>
            </a:r>
          </a:p>
          <a:p>
            <a:r>
              <a:rPr lang="en-US" dirty="0"/>
              <a:t>Also, the choice of distance function is subjective. These models are very easy to interpret but lacks scalability for handling big datasets. Examples of these models are **hierarchical clustering** algorithm and its variants.</a:t>
            </a:r>
          </a:p>
          <a:p>
            <a:endParaRPr lang="en-US" dirty="0"/>
          </a:p>
        </p:txBody>
      </p:sp>
    </p:spTree>
    <p:extLst>
      <p:ext uri="{BB962C8B-B14F-4D97-AF65-F5344CB8AC3E}">
        <p14:creationId xmlns:p14="http://schemas.microsoft.com/office/powerpoint/2010/main" val="211421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1201739"/>
          </a:xfrm>
        </p:spPr>
        <p:txBody>
          <a:bodyPr/>
          <a:lstStyle/>
          <a:p>
            <a:r>
              <a:rPr lang="en-US" dirty="0"/>
              <a:t>Types of Clustering Algorithm (most known)</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 Centroid models: These are iterative clustering algorithms in which the notion of similarity is derived by the closeness of a data point to the centroid of the clusters.</a:t>
            </a:r>
          </a:p>
          <a:p>
            <a:r>
              <a:rPr lang="en-US" dirty="0"/>
              <a:t>**K-Means** clustering algorithm is a popular algorithm that falls into this category. In these models, the number of clusters required at the end have to be mentioned beforehand, which makes it important to have prior knowledge of the dataset. These models run iteratively to find the local optima.</a:t>
            </a:r>
          </a:p>
          <a:p>
            <a:endParaRPr lang="en-US" dirty="0"/>
          </a:p>
        </p:txBody>
      </p:sp>
    </p:spTree>
    <p:extLst>
      <p:ext uri="{BB962C8B-B14F-4D97-AF65-F5344CB8AC3E}">
        <p14:creationId xmlns:p14="http://schemas.microsoft.com/office/powerpoint/2010/main" val="139705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1201739"/>
          </a:xfrm>
        </p:spPr>
        <p:txBody>
          <a:bodyPr/>
          <a:lstStyle/>
          <a:p>
            <a:r>
              <a:rPr lang="en-US" dirty="0"/>
              <a:t>Types of Clustering Algorithm (least known)</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 Distribution models: These clustering models are based on the notion of how probable is it that all data points in the cluster belong to the same distribution (For example: Normal, Gaussian). These models often suffer from overfitting. A popular example of these models is **Expectation-maximization** algorithm which uses multivariate normal distributions.</a:t>
            </a:r>
          </a:p>
          <a:p>
            <a:endParaRPr lang="en-US" dirty="0"/>
          </a:p>
          <a:p>
            <a:r>
              <a:rPr lang="en-US" dirty="0"/>
              <a:t>* Density Models: These models search the data space for areas of varied density of data points in the data space. It isolates various different density regions and assign the data points within these regions in the same cluster. Popular examples of density models are **DBSCAN** and **OPTICS**.</a:t>
            </a:r>
          </a:p>
          <a:p>
            <a:endParaRPr lang="en-US" dirty="0"/>
          </a:p>
        </p:txBody>
      </p:sp>
    </p:spTree>
    <p:extLst>
      <p:ext uri="{BB962C8B-B14F-4D97-AF65-F5344CB8AC3E}">
        <p14:creationId xmlns:p14="http://schemas.microsoft.com/office/powerpoint/2010/main" val="3353833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B5D3-6DD3-486B-9006-AC115FF71C38}"/>
              </a:ext>
            </a:extLst>
          </p:cNvPr>
          <p:cNvSpPr>
            <a:spLocks noGrp="1"/>
          </p:cNvSpPr>
          <p:nvPr>
            <p:ph type="title"/>
          </p:nvPr>
        </p:nvSpPr>
        <p:spPr/>
        <p:txBody>
          <a:bodyPr/>
          <a:lstStyle/>
          <a:p>
            <a:r>
              <a:rPr lang="en-US" dirty="0"/>
              <a:t>Course Tracker</a:t>
            </a:r>
          </a:p>
        </p:txBody>
      </p:sp>
      <p:sp>
        <p:nvSpPr>
          <p:cNvPr id="3" name="Content Placeholder 2">
            <a:extLst>
              <a:ext uri="{FF2B5EF4-FFF2-40B4-BE49-F238E27FC236}">
                <a16:creationId xmlns:a16="http://schemas.microsoft.com/office/drawing/2014/main" id="{A9938E3B-DCA4-4E0C-A9B8-3A3C9C8E767F}"/>
              </a:ext>
            </a:extLst>
          </p:cNvPr>
          <p:cNvSpPr>
            <a:spLocks noGrp="1"/>
          </p:cNvSpPr>
          <p:nvPr>
            <p:ph idx="1"/>
          </p:nvPr>
        </p:nvSpPr>
        <p:spPr>
          <a:xfrm>
            <a:off x="457200" y="1565454"/>
            <a:ext cx="8229600" cy="5292545"/>
          </a:xfrm>
        </p:spPr>
        <p:txBody>
          <a:bodyPr/>
          <a:lstStyle/>
          <a:p>
            <a:r>
              <a:rPr lang="en-US" dirty="0">
                <a:latin typeface="Arial" panose="020B0604020202020204" pitchFamily="34" charset="0"/>
                <a:cs typeface="Arial" panose="020B0604020202020204" pitchFamily="34" charset="0"/>
              </a:rPr>
              <a:t>Descriptive statistics in R (Week 1)</a:t>
            </a:r>
          </a:p>
          <a:p>
            <a:r>
              <a:rPr lang="en-US" dirty="0">
                <a:latin typeface="Arial" panose="020B0604020202020204" pitchFamily="34" charset="0"/>
                <a:cs typeface="Arial" panose="020B0604020202020204" pitchFamily="34" charset="0"/>
              </a:rPr>
              <a:t>Graphical representation of data in R (Week 1)</a:t>
            </a:r>
          </a:p>
          <a:p>
            <a:r>
              <a:rPr lang="en-US" dirty="0">
                <a:latin typeface="Arial" panose="020B0604020202020204" pitchFamily="34" charset="0"/>
                <a:cs typeface="Arial" panose="020B0604020202020204" pitchFamily="34" charset="0"/>
              </a:rPr>
              <a:t>Inferential statistics in R (Week 2)</a:t>
            </a:r>
          </a:p>
          <a:p>
            <a:r>
              <a:rPr lang="en-US" dirty="0">
                <a:latin typeface="Arial" panose="020B0604020202020204" pitchFamily="34" charset="0"/>
                <a:cs typeface="Arial" panose="020B0604020202020204" pitchFamily="34" charset="0"/>
              </a:rPr>
              <a:t>Hypothesis testing (Week 2)</a:t>
            </a:r>
          </a:p>
          <a:p>
            <a:r>
              <a:rPr lang="en-US" dirty="0">
                <a:latin typeface="Arial" panose="020B0604020202020204" pitchFamily="34" charset="0"/>
                <a:cs typeface="Arial" panose="020B0604020202020204" pitchFamily="34" charset="0"/>
              </a:rPr>
              <a:t>Regression Analysis (Week 2)</a:t>
            </a:r>
          </a:p>
          <a:p>
            <a:r>
              <a:rPr lang="en-US" dirty="0">
                <a:latin typeface="Arial" panose="020B0604020202020204" pitchFamily="34" charset="0"/>
                <a:cs typeface="Arial" panose="020B0604020202020204" pitchFamily="34" charset="0"/>
              </a:rPr>
              <a:t>Regularization and Lasso Modeling (Week 3)</a:t>
            </a:r>
          </a:p>
          <a:p>
            <a:r>
              <a:rPr lang="en-US" b="1" dirty="0">
                <a:latin typeface="Arial" panose="020B0604020202020204" pitchFamily="34" charset="0"/>
                <a:cs typeface="Arial" panose="020B0604020202020204" pitchFamily="34" charset="0"/>
              </a:rPr>
              <a:t>Data Mining (TODAY)</a:t>
            </a:r>
          </a:p>
          <a:p>
            <a:r>
              <a:rPr lang="en-US" b="1" dirty="0">
                <a:latin typeface="Arial" panose="020B0604020202020204" pitchFamily="34" charset="0"/>
                <a:cs typeface="Arial" panose="020B0604020202020204" pitchFamily="34" charset="0"/>
              </a:rPr>
              <a:t>Clustering and Classification (TODAY)</a:t>
            </a:r>
          </a:p>
          <a:p>
            <a:r>
              <a:rPr lang="en-US" dirty="0">
                <a:latin typeface="Arial" panose="020B0604020202020204" pitchFamily="34" charset="0"/>
                <a:cs typeface="Arial" panose="020B0604020202020204" pitchFamily="34" charset="0"/>
              </a:rPr>
              <a:t>Time Series Forecasting (Week 5)</a:t>
            </a:r>
          </a:p>
          <a:p>
            <a:r>
              <a:rPr lang="en-US" dirty="0">
                <a:latin typeface="Arial" panose="020B0604020202020204" pitchFamily="34" charset="0"/>
                <a:cs typeface="Arial" panose="020B0604020202020204" pitchFamily="34" charset="0"/>
              </a:rPr>
              <a:t>Bringing it all together – Group Project (Week 6)</a:t>
            </a:r>
          </a:p>
        </p:txBody>
      </p:sp>
    </p:spTree>
    <p:extLst>
      <p:ext uri="{BB962C8B-B14F-4D97-AF65-F5344CB8AC3E}">
        <p14:creationId xmlns:p14="http://schemas.microsoft.com/office/powerpoint/2010/main" val="2574943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K-means: Step 1</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K means is an iterative clustering algorithm that aims to find local maxima in each iteration. This algorithm works in these 6 steps:</a:t>
            </a:r>
          </a:p>
          <a:p>
            <a:endParaRPr lang="en-US" dirty="0"/>
          </a:p>
          <a:p>
            <a:r>
              <a:rPr lang="en-US" dirty="0"/>
              <a:t>1. Specify the desired number of clusters K : For this example, let's try k=2 for 5 data points in 2-D space.</a:t>
            </a:r>
          </a:p>
          <a:p>
            <a:endParaRPr lang="en-US" dirty="0"/>
          </a:p>
        </p:txBody>
      </p:sp>
      <p:pic>
        <p:nvPicPr>
          <p:cNvPr id="8" name="Picture 7">
            <a:extLst>
              <a:ext uri="{FF2B5EF4-FFF2-40B4-BE49-F238E27FC236}">
                <a16:creationId xmlns:a16="http://schemas.microsoft.com/office/drawing/2014/main" id="{4252E883-BCA4-4002-8873-3A013E4CF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4191000"/>
            <a:ext cx="2410099" cy="2466975"/>
          </a:xfrm>
          <a:prstGeom prst="rect">
            <a:avLst/>
          </a:prstGeom>
        </p:spPr>
      </p:pic>
    </p:spTree>
    <p:extLst>
      <p:ext uri="{BB962C8B-B14F-4D97-AF65-F5344CB8AC3E}">
        <p14:creationId xmlns:p14="http://schemas.microsoft.com/office/powerpoint/2010/main" val="3780508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K-means: Step 2</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Randomly assign each data point to a cluster : Let’s assign three points in cluster 1 shown using red color and two points in cluster 2 shown using grey color.</a:t>
            </a:r>
          </a:p>
          <a:p>
            <a:endParaRPr lang="en-US" dirty="0"/>
          </a:p>
        </p:txBody>
      </p:sp>
      <p:pic>
        <p:nvPicPr>
          <p:cNvPr id="6" name="Picture 5">
            <a:extLst>
              <a:ext uri="{FF2B5EF4-FFF2-40B4-BE49-F238E27FC236}">
                <a16:creationId xmlns:a16="http://schemas.microsoft.com/office/drawing/2014/main" id="{719AC0A9-60F5-4EF3-8C63-9E749F12C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124200"/>
            <a:ext cx="3228975" cy="3305175"/>
          </a:xfrm>
          <a:prstGeom prst="rect">
            <a:avLst/>
          </a:prstGeom>
        </p:spPr>
      </p:pic>
    </p:spTree>
    <p:extLst>
      <p:ext uri="{BB962C8B-B14F-4D97-AF65-F5344CB8AC3E}">
        <p14:creationId xmlns:p14="http://schemas.microsoft.com/office/powerpoint/2010/main" val="747661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K-means: Step 3</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Compute cluster centroids (the mean position of all the points in all of the coordinate directions): The centroid of data points in the red cluster is shown using red cross and those in grey cluster using grey cross.</a:t>
            </a:r>
          </a:p>
          <a:p>
            <a:endParaRPr lang="en-US" dirty="0"/>
          </a:p>
        </p:txBody>
      </p:sp>
      <p:pic>
        <p:nvPicPr>
          <p:cNvPr id="6" name="Picture 5">
            <a:extLst>
              <a:ext uri="{FF2B5EF4-FFF2-40B4-BE49-F238E27FC236}">
                <a16:creationId xmlns:a16="http://schemas.microsoft.com/office/drawing/2014/main" id="{A41A34D4-177C-4CB2-84B9-295B1E286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987" y="3200400"/>
            <a:ext cx="3248025" cy="3305175"/>
          </a:xfrm>
          <a:prstGeom prst="rect">
            <a:avLst/>
          </a:prstGeom>
        </p:spPr>
      </p:pic>
    </p:spTree>
    <p:extLst>
      <p:ext uri="{BB962C8B-B14F-4D97-AF65-F5344CB8AC3E}">
        <p14:creationId xmlns:p14="http://schemas.microsoft.com/office/powerpoint/2010/main" val="212296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K-means: Step 4</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Re-assign each point to the closest cluster centroid : Note that only the data point at the bottom is assigned to the red cluster even though its closer to the centroid of grey cluster. Thus, we assign that data point into grey cluster.</a:t>
            </a:r>
          </a:p>
          <a:p>
            <a:endParaRPr lang="en-US" dirty="0"/>
          </a:p>
        </p:txBody>
      </p:sp>
      <p:pic>
        <p:nvPicPr>
          <p:cNvPr id="6" name="Picture 5">
            <a:extLst>
              <a:ext uri="{FF2B5EF4-FFF2-40B4-BE49-F238E27FC236}">
                <a16:creationId xmlns:a16="http://schemas.microsoft.com/office/drawing/2014/main" id="{347BC83C-A737-4822-A78A-B59D541E4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200400"/>
            <a:ext cx="3228975" cy="3314700"/>
          </a:xfrm>
          <a:prstGeom prst="rect">
            <a:avLst/>
          </a:prstGeom>
        </p:spPr>
      </p:pic>
      <p:pic>
        <p:nvPicPr>
          <p:cNvPr id="7" name="Picture 6">
            <a:extLst>
              <a:ext uri="{FF2B5EF4-FFF2-40B4-BE49-F238E27FC236}">
                <a16:creationId xmlns:a16="http://schemas.microsoft.com/office/drawing/2014/main" id="{A1D5AB54-D0F6-4721-A1F2-EDABBFF78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209925"/>
            <a:ext cx="3248025" cy="3305175"/>
          </a:xfrm>
          <a:prstGeom prst="rect">
            <a:avLst/>
          </a:prstGeom>
        </p:spPr>
      </p:pic>
      <p:sp>
        <p:nvSpPr>
          <p:cNvPr id="8" name="Isosceles Triangle 7">
            <a:extLst>
              <a:ext uri="{FF2B5EF4-FFF2-40B4-BE49-F238E27FC236}">
                <a16:creationId xmlns:a16="http://schemas.microsoft.com/office/drawing/2014/main" id="{F3022CCE-60FC-410F-AD26-43135119E4B5}"/>
              </a:ext>
            </a:extLst>
          </p:cNvPr>
          <p:cNvSpPr/>
          <p:nvPr/>
        </p:nvSpPr>
        <p:spPr>
          <a:xfrm rot="5400000">
            <a:off x="3368126" y="4544263"/>
            <a:ext cx="2971800" cy="4364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079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K-means: Step 5</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Re-compute cluster centroids : Now, re-computing the centroids for both the clusters.</a:t>
            </a:r>
          </a:p>
        </p:txBody>
      </p:sp>
      <p:pic>
        <p:nvPicPr>
          <p:cNvPr id="6" name="Picture 5">
            <a:extLst>
              <a:ext uri="{FF2B5EF4-FFF2-40B4-BE49-F238E27FC236}">
                <a16:creationId xmlns:a16="http://schemas.microsoft.com/office/drawing/2014/main" id="{6659FA37-7687-4C05-BD59-928877AF5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972" y="3133725"/>
            <a:ext cx="3219450" cy="3257550"/>
          </a:xfrm>
          <a:prstGeom prst="rect">
            <a:avLst/>
          </a:prstGeom>
        </p:spPr>
      </p:pic>
      <p:pic>
        <p:nvPicPr>
          <p:cNvPr id="7" name="Picture 6">
            <a:extLst>
              <a:ext uri="{FF2B5EF4-FFF2-40B4-BE49-F238E27FC236}">
                <a16:creationId xmlns:a16="http://schemas.microsoft.com/office/drawing/2014/main" id="{B60291D1-926E-4837-A23E-61C457607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112943"/>
            <a:ext cx="3228975" cy="3314700"/>
          </a:xfrm>
          <a:prstGeom prst="rect">
            <a:avLst/>
          </a:prstGeom>
        </p:spPr>
      </p:pic>
      <p:sp>
        <p:nvSpPr>
          <p:cNvPr id="8" name="Isosceles Triangle 7">
            <a:extLst>
              <a:ext uri="{FF2B5EF4-FFF2-40B4-BE49-F238E27FC236}">
                <a16:creationId xmlns:a16="http://schemas.microsoft.com/office/drawing/2014/main" id="{8BCDA4F0-0126-420B-8491-9EB4EF61F4FE}"/>
              </a:ext>
            </a:extLst>
          </p:cNvPr>
          <p:cNvSpPr/>
          <p:nvPr/>
        </p:nvSpPr>
        <p:spPr>
          <a:xfrm rot="5400000">
            <a:off x="3368126" y="4544263"/>
            <a:ext cx="2971800" cy="4364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8436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K-means: Step 6</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Repeat steps 4 and 5 until no improvements are possible</a:t>
            </a:r>
          </a:p>
        </p:txBody>
      </p:sp>
    </p:spTree>
    <p:extLst>
      <p:ext uri="{BB962C8B-B14F-4D97-AF65-F5344CB8AC3E}">
        <p14:creationId xmlns:p14="http://schemas.microsoft.com/office/powerpoint/2010/main" val="931982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Example of K-means Clustering</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Here you can see the results from applying k-means clustering with different values of K (2 through 4).</a:t>
            </a:r>
          </a:p>
          <a:p>
            <a:endParaRPr lang="en-US" dirty="0"/>
          </a:p>
          <a:p>
            <a:endParaRPr lang="en-US" dirty="0"/>
          </a:p>
          <a:p>
            <a:endParaRPr lang="en-US" dirty="0"/>
          </a:p>
          <a:p>
            <a:endParaRPr lang="en-US" dirty="0"/>
          </a:p>
          <a:p>
            <a:endParaRPr lang="en-US" dirty="0"/>
          </a:p>
          <a:p>
            <a:endParaRPr lang="en-US" dirty="0"/>
          </a:p>
          <a:p>
            <a:r>
              <a:rPr lang="en-US" dirty="0"/>
              <a:t>Each observation belongs to at least one of the k clusters and no observation belongs to more than one cluster. However, the accuracy of it is rather subjective. A good clustering is one for which the within-cluster variation is as small as possible. This is the measure of distance</a:t>
            </a:r>
          </a:p>
          <a:p>
            <a:endParaRPr lang="en-US" dirty="0"/>
          </a:p>
        </p:txBody>
      </p:sp>
      <p:pic>
        <p:nvPicPr>
          <p:cNvPr id="6" name="Picture 5">
            <a:extLst>
              <a:ext uri="{FF2B5EF4-FFF2-40B4-BE49-F238E27FC236}">
                <a16:creationId xmlns:a16="http://schemas.microsoft.com/office/drawing/2014/main" id="{69BEC460-7C69-428F-B82F-16ED890630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2362200"/>
            <a:ext cx="5207221" cy="2495768"/>
          </a:xfrm>
          <a:prstGeom prst="rect">
            <a:avLst/>
          </a:prstGeom>
        </p:spPr>
      </p:pic>
    </p:spTree>
    <p:extLst>
      <p:ext uri="{BB962C8B-B14F-4D97-AF65-F5344CB8AC3E}">
        <p14:creationId xmlns:p14="http://schemas.microsoft.com/office/powerpoint/2010/main" val="2914973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Euclidian Distance</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Normally within cluster variation is the Euclidean distance: pairwise squared distance between each pair of observations in cluster. So when we find the centroid of a cluster, to assign data points to that cluster, we use </a:t>
            </a:r>
            <a:r>
              <a:rPr lang="en-US" dirty="0" err="1"/>
              <a:t>Euclidena</a:t>
            </a:r>
            <a:r>
              <a:rPr lang="en-US" dirty="0"/>
              <a:t> distance to identify the points closest to the centroid. </a:t>
            </a:r>
          </a:p>
          <a:p>
            <a:endParaRPr lang="en-US" dirty="0"/>
          </a:p>
        </p:txBody>
      </p:sp>
    </p:spTree>
    <p:extLst>
      <p:ext uri="{BB962C8B-B14F-4D97-AF65-F5344CB8AC3E}">
        <p14:creationId xmlns:p14="http://schemas.microsoft.com/office/powerpoint/2010/main" val="292888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Hierarchical Clustering</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1800" dirty="0"/>
              <a:t>Hierarchical clustering, as the name suggests is an algorithm that builds hierarchy of clusters. This algorithm starts with all the data points assigned to a cluster of their own. Then two nearest clusters are merged into the same cluster. In the end, this algorithm terminates when there is only a single cluster left. This is the bottom up or agglomerative clustering approach, which is the most common type of hierarchical clustering.</a:t>
            </a:r>
          </a:p>
          <a:p>
            <a:r>
              <a:rPr lang="en-US" sz="1800" dirty="0"/>
              <a:t>The results of hierarchical clustering can be shown using dendrogram and it does not require a predefined number of K.</a:t>
            </a:r>
          </a:p>
        </p:txBody>
      </p:sp>
      <p:pic>
        <p:nvPicPr>
          <p:cNvPr id="6" name="Picture 5">
            <a:extLst>
              <a:ext uri="{FF2B5EF4-FFF2-40B4-BE49-F238E27FC236}">
                <a16:creationId xmlns:a16="http://schemas.microsoft.com/office/drawing/2014/main" id="{FA607710-2981-4591-A293-3A5C26C68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3810000"/>
            <a:ext cx="3962400" cy="2971800"/>
          </a:xfrm>
          <a:prstGeom prst="rect">
            <a:avLst/>
          </a:prstGeom>
        </p:spPr>
      </p:pic>
    </p:spTree>
    <p:extLst>
      <p:ext uri="{BB962C8B-B14F-4D97-AF65-F5344CB8AC3E}">
        <p14:creationId xmlns:p14="http://schemas.microsoft.com/office/powerpoint/2010/main" val="2086721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Dendrogram</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1800" dirty="0"/>
              <a:t>At the bottom, we start with 25 data points, each assigned to separate clusters. Two closest clusters are then merged till we have just one cluster at the top. The **height** in the dendrogram at which two clusters are merged represents the **distance** between two clusters in the data space.</a:t>
            </a:r>
          </a:p>
          <a:p>
            <a:r>
              <a:rPr lang="en-US" sz="1800" dirty="0"/>
              <a:t>The decision of the number of clusters that can best depict different groups can be chosen by observing the dendrogram. The best choice of the number of clusters is the number of vertical lines in the dendrogram cut by a horizontal line that can transverse the maximum distance vertically without intersecting a cluster.</a:t>
            </a:r>
          </a:p>
        </p:txBody>
      </p:sp>
      <p:pic>
        <p:nvPicPr>
          <p:cNvPr id="6" name="Picture 5">
            <a:extLst>
              <a:ext uri="{FF2B5EF4-FFF2-40B4-BE49-F238E27FC236}">
                <a16:creationId xmlns:a16="http://schemas.microsoft.com/office/drawing/2014/main" id="{42316CFD-538F-4BDE-82AE-0875C004FB70}"/>
              </a:ext>
            </a:extLst>
          </p:cNvPr>
          <p:cNvPicPr>
            <a:picLocks noChangeAspect="1"/>
          </p:cNvPicPr>
          <p:nvPr/>
        </p:nvPicPr>
        <p:blipFill rotWithShape="1">
          <a:blip r:embed="rId2">
            <a:extLst>
              <a:ext uri="{28A0092B-C50C-407E-A947-70E740481C1C}">
                <a14:useLocalDpi xmlns:a14="http://schemas.microsoft.com/office/drawing/2010/main" val="0"/>
              </a:ext>
            </a:extLst>
          </a:blip>
          <a:srcRect b="12500"/>
          <a:stretch/>
        </p:blipFill>
        <p:spPr>
          <a:xfrm>
            <a:off x="2438400" y="3962401"/>
            <a:ext cx="4876798" cy="2667000"/>
          </a:xfrm>
          <a:prstGeom prst="rect">
            <a:avLst/>
          </a:prstGeom>
        </p:spPr>
      </p:pic>
    </p:spTree>
    <p:extLst>
      <p:ext uri="{BB962C8B-B14F-4D97-AF65-F5344CB8AC3E}">
        <p14:creationId xmlns:p14="http://schemas.microsoft.com/office/powerpoint/2010/main" val="3147201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Lecture Part 1</a:t>
            </a:r>
            <a:br>
              <a:rPr lang="en-US" sz="4000" dirty="0"/>
            </a:br>
            <a:endParaRPr lang="en-US" sz="4000" dirty="0"/>
          </a:p>
        </p:txBody>
      </p:sp>
    </p:spTree>
    <p:extLst>
      <p:ext uri="{BB962C8B-B14F-4D97-AF65-F5344CB8AC3E}">
        <p14:creationId xmlns:p14="http://schemas.microsoft.com/office/powerpoint/2010/main" val="80868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Hierarchical Clustering in Steps: Step 1</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1800" dirty="0"/>
              <a:t>This example's data has 5 objects and two features (x and y axes).</a:t>
            </a:r>
          </a:p>
          <a:p>
            <a:endParaRPr lang="en-US" sz="1800" dirty="0"/>
          </a:p>
          <a:p>
            <a:r>
              <a:rPr lang="en-US" sz="1800" dirty="0"/>
              <a:t>Step 1: Based on squared distance (or other method), looks for the closest pair of objects in terms of distance and joins them in one cluster.</a:t>
            </a:r>
          </a:p>
        </p:txBody>
      </p:sp>
      <p:pic>
        <p:nvPicPr>
          <p:cNvPr id="8" name="Picture 7">
            <a:extLst>
              <a:ext uri="{FF2B5EF4-FFF2-40B4-BE49-F238E27FC236}">
                <a16:creationId xmlns:a16="http://schemas.microsoft.com/office/drawing/2014/main" id="{E10E539F-7305-4CFC-8E26-D58139BCB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3124200"/>
            <a:ext cx="3458459" cy="3429000"/>
          </a:xfrm>
          <a:prstGeom prst="rect">
            <a:avLst/>
          </a:prstGeom>
        </p:spPr>
      </p:pic>
    </p:spTree>
    <p:extLst>
      <p:ext uri="{BB962C8B-B14F-4D97-AF65-F5344CB8AC3E}">
        <p14:creationId xmlns:p14="http://schemas.microsoft.com/office/powerpoint/2010/main" val="2333948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Hierarchical Clustering in Steps: Step 2</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1800" dirty="0"/>
              <a:t>Step 2: Once all the pairs are joined, it looks for joining cluster or a cluster with an observation</a:t>
            </a:r>
          </a:p>
        </p:txBody>
      </p:sp>
      <p:pic>
        <p:nvPicPr>
          <p:cNvPr id="7" name="Picture 6">
            <a:extLst>
              <a:ext uri="{FF2B5EF4-FFF2-40B4-BE49-F238E27FC236}">
                <a16:creationId xmlns:a16="http://schemas.microsoft.com/office/drawing/2014/main" id="{16DE5CA6-0917-4034-AA24-886B57961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4659" y="2209800"/>
            <a:ext cx="4554682" cy="4577802"/>
          </a:xfrm>
          <a:prstGeom prst="rect">
            <a:avLst/>
          </a:prstGeom>
        </p:spPr>
      </p:pic>
    </p:spTree>
    <p:extLst>
      <p:ext uri="{BB962C8B-B14F-4D97-AF65-F5344CB8AC3E}">
        <p14:creationId xmlns:p14="http://schemas.microsoft.com/office/powerpoint/2010/main" val="1835071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Hierarchical Clustering in Steps: Step 3</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1800" dirty="0"/>
              <a:t>Step 3: Continue until all the data is in one cluster.</a:t>
            </a:r>
          </a:p>
        </p:txBody>
      </p:sp>
      <p:pic>
        <p:nvPicPr>
          <p:cNvPr id="7" name="Picture 6">
            <a:extLst>
              <a:ext uri="{FF2B5EF4-FFF2-40B4-BE49-F238E27FC236}">
                <a16:creationId xmlns:a16="http://schemas.microsoft.com/office/drawing/2014/main" id="{29A77597-2029-4BED-BF3A-0B6EDD20AE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2936" y="2286000"/>
            <a:ext cx="4198127" cy="4191000"/>
          </a:xfrm>
          <a:prstGeom prst="rect">
            <a:avLst/>
          </a:prstGeom>
        </p:spPr>
      </p:pic>
    </p:spTree>
    <p:extLst>
      <p:ext uri="{BB962C8B-B14F-4D97-AF65-F5344CB8AC3E}">
        <p14:creationId xmlns:p14="http://schemas.microsoft.com/office/powerpoint/2010/main" val="1514415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Hierarchical Clustering in Steps: Step 4</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1800" dirty="0"/>
              <a:t>Step 4: Construct a dendrogram to summarize the clusters. 2-D graph is capable of easily depicting two features, while dendrogram does not have that limitation.</a:t>
            </a:r>
          </a:p>
          <a:p>
            <a:r>
              <a:rPr lang="en-US" sz="1800" dirty="0"/>
              <a:t>The bottom is the leaves of the tree, the objects labeled A-E. The height of joins are draw at the height of the squared distance between the two points, A and C, or D and E.</a:t>
            </a:r>
          </a:p>
        </p:txBody>
      </p:sp>
      <p:pic>
        <p:nvPicPr>
          <p:cNvPr id="7" name="Picture 6">
            <a:extLst>
              <a:ext uri="{FF2B5EF4-FFF2-40B4-BE49-F238E27FC236}">
                <a16:creationId xmlns:a16="http://schemas.microsoft.com/office/drawing/2014/main" id="{1FB84772-F6C2-4C4C-98C6-8058C4A435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3505200"/>
            <a:ext cx="2629585" cy="2863977"/>
          </a:xfrm>
          <a:prstGeom prst="rect">
            <a:avLst/>
          </a:prstGeom>
        </p:spPr>
      </p:pic>
    </p:spTree>
    <p:extLst>
      <p:ext uri="{BB962C8B-B14F-4D97-AF65-F5344CB8AC3E}">
        <p14:creationId xmlns:p14="http://schemas.microsoft.com/office/powerpoint/2010/main" val="3971262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Types of Linkage</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2000" dirty="0"/>
              <a:t>Linkage is a measure of the distance between a point and a cluster or two clusters. The way it's calculated is based on its type.</a:t>
            </a:r>
          </a:p>
          <a:p>
            <a:endParaRPr lang="en-US" sz="2000" dirty="0"/>
          </a:p>
          <a:p>
            <a:r>
              <a:rPr lang="en-US" sz="2000" dirty="0"/>
              <a:t>* Complete: maximal inter-cluster dissimilarity. Compute all pairwise distances between the observations in cluster A and the observations in cluster B, and record the largest of these distances. This is also called farthest neighbor.</a:t>
            </a:r>
          </a:p>
          <a:p>
            <a:r>
              <a:rPr lang="en-US" sz="2000" dirty="0"/>
              <a:t>* Single: minimal inter-cluster distances The same as above but choose the smallest of the distances. This is also called nearest neighbor.</a:t>
            </a:r>
          </a:p>
          <a:p>
            <a:r>
              <a:rPr lang="en-US" sz="2000" dirty="0"/>
              <a:t>* Average: mean inter-cluster distances The same as above but record the average of the distances.</a:t>
            </a:r>
          </a:p>
          <a:p>
            <a:r>
              <a:rPr lang="en-US" sz="2000" dirty="0"/>
              <a:t>* Centroid: dissimilarity between the centroid for cluster A and the centroid for cluster B.</a:t>
            </a:r>
          </a:p>
          <a:p>
            <a:endParaRPr lang="en-US" sz="2000" dirty="0"/>
          </a:p>
        </p:txBody>
      </p:sp>
    </p:spTree>
    <p:extLst>
      <p:ext uri="{BB962C8B-B14F-4D97-AF65-F5344CB8AC3E}">
        <p14:creationId xmlns:p14="http://schemas.microsoft.com/office/powerpoint/2010/main" val="36471047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Linkage Examples</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2000" dirty="0"/>
              <a:t>Complete (farthest)</a:t>
            </a:r>
          </a:p>
        </p:txBody>
      </p:sp>
      <p:pic>
        <p:nvPicPr>
          <p:cNvPr id="6" name="Picture 5">
            <a:extLst>
              <a:ext uri="{FF2B5EF4-FFF2-40B4-BE49-F238E27FC236}">
                <a16:creationId xmlns:a16="http://schemas.microsoft.com/office/drawing/2014/main" id="{8B911970-092C-443B-8D2B-2B78DA113D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0531" y="2438400"/>
            <a:ext cx="4422938" cy="4038600"/>
          </a:xfrm>
          <a:prstGeom prst="rect">
            <a:avLst/>
          </a:prstGeom>
        </p:spPr>
      </p:pic>
    </p:spTree>
    <p:extLst>
      <p:ext uri="{BB962C8B-B14F-4D97-AF65-F5344CB8AC3E}">
        <p14:creationId xmlns:p14="http://schemas.microsoft.com/office/powerpoint/2010/main" val="4154916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Linkage Examples</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2000" dirty="0"/>
              <a:t>Single (closest)</a:t>
            </a:r>
          </a:p>
        </p:txBody>
      </p:sp>
      <p:pic>
        <p:nvPicPr>
          <p:cNvPr id="7" name="Picture 6">
            <a:extLst>
              <a:ext uri="{FF2B5EF4-FFF2-40B4-BE49-F238E27FC236}">
                <a16:creationId xmlns:a16="http://schemas.microsoft.com/office/drawing/2014/main" id="{2795F3CE-297C-4AA2-9590-D1C189327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743200"/>
            <a:ext cx="6858000" cy="3315017"/>
          </a:xfrm>
          <a:prstGeom prst="rect">
            <a:avLst/>
          </a:prstGeom>
        </p:spPr>
      </p:pic>
    </p:spTree>
    <p:extLst>
      <p:ext uri="{BB962C8B-B14F-4D97-AF65-F5344CB8AC3E}">
        <p14:creationId xmlns:p14="http://schemas.microsoft.com/office/powerpoint/2010/main" val="3904415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Linkage Examples</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2000" dirty="0"/>
              <a:t>Centroid (average of points in each cluster)</a:t>
            </a:r>
          </a:p>
          <a:p>
            <a:r>
              <a:rPr lang="en-US" sz="2000" dirty="0"/>
              <a:t>Complete and Centroid are used most commonly.</a:t>
            </a:r>
          </a:p>
        </p:txBody>
      </p:sp>
      <p:pic>
        <p:nvPicPr>
          <p:cNvPr id="9" name="Picture 8">
            <a:extLst>
              <a:ext uri="{FF2B5EF4-FFF2-40B4-BE49-F238E27FC236}">
                <a16:creationId xmlns:a16="http://schemas.microsoft.com/office/drawing/2014/main" id="{04613C9F-D3AB-48FB-B466-5316E523D4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8508" y="2752814"/>
            <a:ext cx="5746983" cy="2917823"/>
          </a:xfrm>
          <a:prstGeom prst="rect">
            <a:avLst/>
          </a:prstGeom>
        </p:spPr>
      </p:pic>
    </p:spTree>
    <p:extLst>
      <p:ext uri="{BB962C8B-B14F-4D97-AF65-F5344CB8AC3E}">
        <p14:creationId xmlns:p14="http://schemas.microsoft.com/office/powerpoint/2010/main" val="2072197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Top Down Hierarchical Clustering</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fontScale="92500" lnSpcReduction="10000"/>
          </a:bodyPr>
          <a:lstStyle/>
          <a:p>
            <a:r>
              <a:rPr lang="en-US" dirty="0"/>
              <a:t>This algorithm has been implemented above using bottom up approach. It is also possible to follow top-down approach starting with all data points assigned in the same cluster and recursively performing splits till each data point is assigned a separate cluster.</a:t>
            </a:r>
          </a:p>
          <a:p>
            <a:endParaRPr lang="en-US" dirty="0"/>
          </a:p>
          <a:p>
            <a:r>
              <a:rPr lang="en-US" dirty="0"/>
              <a:t>The decision of merging two clusters is taken on the basis of closeness of these clusters. There are multiple metrics for deciding the closeness of two clusters :</a:t>
            </a:r>
          </a:p>
          <a:p>
            <a:r>
              <a:rPr lang="en-US" dirty="0"/>
              <a:t>* Euclidean distance: ||a-b||2 = √(Σ(</a:t>
            </a:r>
            <a:r>
              <a:rPr lang="en-US" dirty="0" err="1"/>
              <a:t>ai</a:t>
            </a:r>
            <a:r>
              <a:rPr lang="en-US" dirty="0"/>
              <a:t>-bi))</a:t>
            </a:r>
          </a:p>
          <a:p>
            <a:r>
              <a:rPr lang="en-US" dirty="0"/>
              <a:t>* Squared Euclidean distance: ||a-b||22 = Σ((</a:t>
            </a:r>
            <a:r>
              <a:rPr lang="en-US" dirty="0" err="1"/>
              <a:t>ai</a:t>
            </a:r>
            <a:r>
              <a:rPr lang="en-US" dirty="0"/>
              <a:t>-bi)2)</a:t>
            </a:r>
          </a:p>
          <a:p>
            <a:r>
              <a:rPr lang="en-US" dirty="0"/>
              <a:t>* Manhattan distance: ||a-b||1 = </a:t>
            </a:r>
            <a:r>
              <a:rPr lang="en-US" dirty="0" err="1"/>
              <a:t>Σ|ai-bi</a:t>
            </a:r>
            <a:r>
              <a:rPr lang="en-US" dirty="0"/>
              <a:t>|</a:t>
            </a:r>
          </a:p>
          <a:p>
            <a:r>
              <a:rPr lang="en-US" dirty="0"/>
              <a:t>* Maximum distance:||a-b||INFINITY = </a:t>
            </a:r>
            <a:r>
              <a:rPr lang="en-US" dirty="0" err="1"/>
              <a:t>maxi|ai-bi</a:t>
            </a:r>
            <a:r>
              <a:rPr lang="en-US" dirty="0"/>
              <a:t>|</a:t>
            </a:r>
          </a:p>
          <a:p>
            <a:r>
              <a:rPr lang="en-US" dirty="0"/>
              <a:t>* </a:t>
            </a:r>
            <a:r>
              <a:rPr lang="en-US" dirty="0" err="1"/>
              <a:t>Mahalanobis</a:t>
            </a:r>
            <a:r>
              <a:rPr lang="en-US" dirty="0"/>
              <a:t> distance: √((a-b)T S-1 (-b))   {where, s : covariance matrix}</a:t>
            </a:r>
          </a:p>
          <a:p>
            <a:endParaRPr lang="en-US" dirty="0"/>
          </a:p>
        </p:txBody>
      </p:sp>
    </p:spTree>
    <p:extLst>
      <p:ext uri="{BB962C8B-B14F-4D97-AF65-F5344CB8AC3E}">
        <p14:creationId xmlns:p14="http://schemas.microsoft.com/office/powerpoint/2010/main" val="3175544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K-means vs. Hierarchical Clustering</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Autofit/>
          </a:bodyPr>
          <a:lstStyle/>
          <a:p>
            <a:r>
              <a:rPr lang="en-US" sz="1800" dirty="0"/>
              <a:t>* Hierarchical clustering can’t handle big data well but K-means clustering can. This is because the time complexity of K-means is linear i.e. O(n) while that of hierarchical clustering is quadratic i.e. O(n2).</a:t>
            </a:r>
          </a:p>
          <a:p>
            <a:endParaRPr lang="en-US" sz="1800" dirty="0"/>
          </a:p>
          <a:p>
            <a:r>
              <a:rPr lang="en-US" sz="1800" dirty="0"/>
              <a:t>* In K-means clustering, since we start with random choice of clusters, the results produced by running the algorithm multiple times might differ. While results are reproducible in Hierarchical clustering.</a:t>
            </a:r>
          </a:p>
          <a:p>
            <a:endParaRPr lang="en-US" sz="1800" dirty="0"/>
          </a:p>
          <a:p>
            <a:r>
              <a:rPr lang="en-US" sz="1800" dirty="0"/>
              <a:t>* K-means is found to work well when the shape of the clusters is hyper spherical (like circle in 2D, sphere in 3D).</a:t>
            </a:r>
          </a:p>
          <a:p>
            <a:endParaRPr lang="en-US" sz="1800" dirty="0"/>
          </a:p>
          <a:p>
            <a:r>
              <a:rPr lang="en-US" sz="1800" dirty="0"/>
              <a:t>* K-means clustering requires prior knowledge of K i.e. number of clusters you want to divide your data into. But, you can stop at whatever number of clusters you find appropriate in hierarchical clustering by interpreting the dendrogram. However, in k-means you can guide yourself by assessing the drop in cluster error using within-set sum of squared error between points in clusters: choose the number of clusters where the within-set sum of squares is decreasing substantially.</a:t>
            </a:r>
          </a:p>
          <a:p>
            <a:endParaRPr lang="en-US" sz="1800" dirty="0"/>
          </a:p>
        </p:txBody>
      </p:sp>
    </p:spTree>
    <p:extLst>
      <p:ext uri="{BB962C8B-B14F-4D97-AF65-F5344CB8AC3E}">
        <p14:creationId xmlns:p14="http://schemas.microsoft.com/office/powerpoint/2010/main" val="64953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9F7B-C1EC-451C-A978-676B3BFFB386}"/>
              </a:ext>
            </a:extLst>
          </p:cNvPr>
          <p:cNvSpPr>
            <a:spLocks noGrp="1"/>
          </p:cNvSpPr>
          <p:nvPr>
            <p:ph type="title"/>
          </p:nvPr>
        </p:nvSpPr>
        <p:spPr>
          <a:xfrm>
            <a:off x="457200" y="365126"/>
            <a:ext cx="8229600" cy="646331"/>
          </a:xfrm>
        </p:spPr>
        <p:txBody>
          <a:bodyPr/>
          <a:lstStyle/>
          <a:p>
            <a:r>
              <a:rPr lang="en-US" dirty="0"/>
              <a:t>Machine Learning</a:t>
            </a:r>
          </a:p>
        </p:txBody>
      </p:sp>
      <p:sp>
        <p:nvSpPr>
          <p:cNvPr id="16" name="Content Placeholder 2">
            <a:extLst>
              <a:ext uri="{FF2B5EF4-FFF2-40B4-BE49-F238E27FC236}">
                <a16:creationId xmlns:a16="http://schemas.microsoft.com/office/drawing/2014/main" id="{434362D0-BE88-472B-9D46-B8722BC7984F}"/>
              </a:ext>
            </a:extLst>
          </p:cNvPr>
          <p:cNvSpPr>
            <a:spLocks noGrp="1"/>
          </p:cNvSpPr>
          <p:nvPr>
            <p:ph idx="1"/>
          </p:nvPr>
        </p:nvSpPr>
        <p:spPr>
          <a:xfrm>
            <a:off x="457200" y="1565454"/>
            <a:ext cx="8229600" cy="5292545"/>
          </a:xfrm>
        </p:spPr>
        <p:txBody>
          <a:bodyPr>
            <a:normAutofit fontScale="92500"/>
          </a:bodyPr>
          <a:lstStyle/>
          <a:p>
            <a:r>
              <a:rPr lang="en-US" dirty="0"/>
              <a:t>In statistical or machine learning, there are two approaches to learning: **supervised or unsupervised learning**. Problems with clearly defined "predictors” and "responses" are supervised learning. In supervised learning Y (response/outcome variable) is given and the algorithm tries to classify the </a:t>
            </a:r>
            <a:r>
              <a:rPr lang="en-US" dirty="0" err="1"/>
              <a:t>Xs</a:t>
            </a:r>
            <a:r>
              <a:rPr lang="en-US" dirty="0"/>
              <a:t> (IV/predictor/input/regressor/covariate variables). **Regression and Classification** are two methods of supervised learning. </a:t>
            </a:r>
          </a:p>
          <a:p>
            <a:endParaRPr lang="en-US" dirty="0"/>
          </a:p>
          <a:p>
            <a:r>
              <a:rPr lang="en-US" dirty="0"/>
              <a:t>In unsupervised learning there is no Y given, just a set of predictors. **Principal component analysis** and **Clustering** are two unsupervised learning methods. PCA can be used to pre-process data before supervised technique is applied. Clustering can be used to search data for similarities, detect patterns and subgroups, or identify outliers within a dataset.</a:t>
            </a:r>
          </a:p>
        </p:txBody>
      </p:sp>
    </p:spTree>
    <p:extLst>
      <p:ext uri="{BB962C8B-B14F-4D97-AF65-F5344CB8AC3E}">
        <p14:creationId xmlns:p14="http://schemas.microsoft.com/office/powerpoint/2010/main" val="3311845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K-means vs. Hierarchical Clustering</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 To do clustering, we need to compute distances between points and then put things together that are very close to each other (e.g., bunny is closer to a duck than to a fish)</a:t>
            </a:r>
          </a:p>
          <a:p>
            <a:r>
              <a:rPr lang="en-US" dirty="0"/>
              <a:t>* While interpreting dendrogram you cannot say the two points are close together if they are by each other, you have to go up to the top where they separate into a separate tree and </a:t>
            </a:r>
            <a:r>
              <a:rPr lang="en-US" dirty="0" err="1"/>
              <a:t>thats</a:t>
            </a:r>
            <a:r>
              <a:rPr lang="en-US" dirty="0"/>
              <a:t> when you will know their difference. </a:t>
            </a:r>
          </a:p>
          <a:p>
            <a:endParaRPr lang="en-US" dirty="0"/>
          </a:p>
        </p:txBody>
      </p:sp>
    </p:spTree>
    <p:extLst>
      <p:ext uri="{BB962C8B-B14F-4D97-AF65-F5344CB8AC3E}">
        <p14:creationId xmlns:p14="http://schemas.microsoft.com/office/powerpoint/2010/main" val="1705951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Example of K-means clustering</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Read the text and complete this exercise</a:t>
            </a:r>
          </a:p>
          <a:p>
            <a:r>
              <a:rPr lang="en-US" dirty="0">
                <a:hlinkClick r:id="rId2"/>
              </a:rPr>
              <a:t>https://rpubs.com/FelipeRego/K-Means-Clustering</a:t>
            </a:r>
            <a:endParaRPr lang="en-US" dirty="0"/>
          </a:p>
          <a:p>
            <a:endParaRPr lang="en-US" dirty="0"/>
          </a:p>
        </p:txBody>
      </p:sp>
    </p:spTree>
    <p:extLst>
      <p:ext uri="{BB962C8B-B14F-4D97-AF65-F5344CB8AC3E}">
        <p14:creationId xmlns:p14="http://schemas.microsoft.com/office/powerpoint/2010/main" val="1558714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Example of Hierarchical clustering</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Read the text and complete this exercise</a:t>
            </a:r>
          </a:p>
          <a:p>
            <a:r>
              <a:rPr lang="en-US" dirty="0">
                <a:hlinkClick r:id="rId2"/>
              </a:rPr>
              <a:t>https://www.r-bloggers.com/hierarchical-clustering-in-r-2/</a:t>
            </a:r>
            <a:endParaRPr lang="en-US" dirty="0"/>
          </a:p>
          <a:p>
            <a:endParaRPr lang="en-US" dirty="0"/>
          </a:p>
        </p:txBody>
      </p:sp>
    </p:spTree>
    <p:extLst>
      <p:ext uri="{BB962C8B-B14F-4D97-AF65-F5344CB8AC3E}">
        <p14:creationId xmlns:p14="http://schemas.microsoft.com/office/powerpoint/2010/main" val="2979053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9F7B-C1EC-451C-A978-676B3BFFB386}"/>
              </a:ext>
            </a:extLst>
          </p:cNvPr>
          <p:cNvSpPr>
            <a:spLocks noGrp="1"/>
          </p:cNvSpPr>
          <p:nvPr>
            <p:ph type="title"/>
          </p:nvPr>
        </p:nvSpPr>
        <p:spPr/>
        <p:txBody>
          <a:bodyPr/>
          <a:lstStyle/>
          <a:p>
            <a:r>
              <a:rPr lang="en-US" dirty="0"/>
              <a:t>Week 4 Assignment</a:t>
            </a:r>
          </a:p>
        </p:txBody>
      </p:sp>
      <p:sp>
        <p:nvSpPr>
          <p:cNvPr id="5" name="Content Placeholder 2">
            <a:extLst>
              <a:ext uri="{FF2B5EF4-FFF2-40B4-BE49-F238E27FC236}">
                <a16:creationId xmlns:a16="http://schemas.microsoft.com/office/drawing/2014/main" id="{722224FA-A981-4EC2-AB67-8CBBAD250FFC}"/>
              </a:ext>
            </a:extLst>
          </p:cNvPr>
          <p:cNvSpPr>
            <a:spLocks noGrp="1"/>
          </p:cNvSpPr>
          <p:nvPr>
            <p:ph idx="1"/>
          </p:nvPr>
        </p:nvSpPr>
        <p:spPr>
          <a:xfrm>
            <a:off x="457200" y="1565454"/>
            <a:ext cx="8229600" cy="5292545"/>
          </a:xfrm>
        </p:spPr>
        <p:txBody>
          <a:bodyPr>
            <a:noAutofit/>
          </a:bodyPr>
          <a:lstStyle/>
          <a:p>
            <a:r>
              <a:rPr lang="en-US" dirty="0"/>
              <a:t>This assignment is to practice using R to show how Data Mining techniques, classification and clustering, can be applied to classify or cluster data. Make sure to submit your data, results, plots, and your interpretation.</a:t>
            </a:r>
          </a:p>
          <a:p>
            <a:endParaRPr lang="en-US" dirty="0"/>
          </a:p>
          <a:p>
            <a:r>
              <a:rPr lang="en-US" dirty="0"/>
              <a:t>a) Please use any dataset to conduct a clustering analysis (k-means or hierarchical or both)</a:t>
            </a:r>
          </a:p>
          <a:p>
            <a:r>
              <a:rPr lang="en-US" dirty="0"/>
              <a:t>OR </a:t>
            </a:r>
          </a:p>
          <a:p>
            <a:r>
              <a:rPr lang="en-US" dirty="0"/>
              <a:t>b) Please use any dataset to conduct a classification analysis (logistic regression, random forest, or decision tree or all).</a:t>
            </a:r>
          </a:p>
          <a:p>
            <a:endParaRPr lang="en-US" sz="2000" dirty="0"/>
          </a:p>
          <a:p>
            <a:endParaRPr lang="en-US" sz="2000" dirty="0"/>
          </a:p>
          <a:p>
            <a:endParaRPr lang="en-US" sz="2000" dirty="0"/>
          </a:p>
        </p:txBody>
      </p:sp>
    </p:spTree>
    <p:extLst>
      <p:ext uri="{BB962C8B-B14F-4D97-AF65-F5344CB8AC3E}">
        <p14:creationId xmlns:p14="http://schemas.microsoft.com/office/powerpoint/2010/main" val="264899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9F7B-C1EC-451C-A978-676B3BFFB386}"/>
              </a:ext>
            </a:extLst>
          </p:cNvPr>
          <p:cNvSpPr>
            <a:spLocks noGrp="1"/>
          </p:cNvSpPr>
          <p:nvPr>
            <p:ph type="title"/>
          </p:nvPr>
        </p:nvSpPr>
        <p:spPr/>
        <p:txBody>
          <a:bodyPr/>
          <a:lstStyle/>
          <a:p>
            <a:r>
              <a:rPr lang="en-US" dirty="0"/>
              <a:t>Group Project Introduction</a:t>
            </a:r>
          </a:p>
        </p:txBody>
      </p:sp>
      <p:sp>
        <p:nvSpPr>
          <p:cNvPr id="5" name="Content Placeholder 2">
            <a:extLst>
              <a:ext uri="{FF2B5EF4-FFF2-40B4-BE49-F238E27FC236}">
                <a16:creationId xmlns:a16="http://schemas.microsoft.com/office/drawing/2014/main" id="{722224FA-A981-4EC2-AB67-8CBBAD250FFC}"/>
              </a:ext>
            </a:extLst>
          </p:cNvPr>
          <p:cNvSpPr>
            <a:spLocks noGrp="1"/>
          </p:cNvSpPr>
          <p:nvPr>
            <p:ph idx="1"/>
          </p:nvPr>
        </p:nvSpPr>
        <p:spPr>
          <a:xfrm>
            <a:off x="457200" y="1565454"/>
            <a:ext cx="8229600" cy="5292545"/>
          </a:xfrm>
        </p:spPr>
        <p:txBody>
          <a:bodyPr>
            <a:noAutofit/>
          </a:bodyPr>
          <a:lstStyle/>
          <a:p>
            <a:r>
              <a:rPr lang="en-US" sz="1200" dirty="0"/>
              <a:t>As the final assignment in this course, I want you all to be more creative, take some risks, and share a project. Therefore, please use at least one of the methods (i.e., Regression Analysis, Hypothesis Test, Regularization, Data Mining, and Time Series Analysis) we have learned from the first five modules to analyze a real world data of interest to you with a goal of solving a problem you pose. You may use the supporting links I posted in the module six supporting materials folder. </a:t>
            </a:r>
          </a:p>
          <a:p>
            <a:r>
              <a:rPr lang="en-US" sz="1200" dirty="0"/>
              <a:t>Please come up with some research questions based on the data you chose and apply the analytical methods you have learned in this course, covered in Modules 1-5. Please prepare a report based on your findings that will include the following information:</a:t>
            </a:r>
          </a:p>
          <a:p>
            <a:r>
              <a:rPr lang="en-US" sz="1200" dirty="0"/>
              <a:t>a cover page with all the student names in your group, course/section, institution, instructor's name, the assignment title, and the date, a section on the research questions, a section on the data set(s) chosen, a section on the method(s) chosen, a section on results &amp; findings, a section on conclusions, references (if any)</a:t>
            </a:r>
          </a:p>
          <a:p>
            <a:r>
              <a:rPr lang="en-US" sz="1200" dirty="0"/>
              <a:t>appendix: your r script or your analyses document in any other format (excel, tableau, python, etc.)</a:t>
            </a:r>
          </a:p>
          <a:p>
            <a:r>
              <a:rPr lang="en-US" sz="1200" dirty="0"/>
              <a:t>email: each student in a group should email me 1-2 sentences on how they felt working in the group. I want to hear your reflection of the experience both good or bad. </a:t>
            </a:r>
          </a:p>
          <a:p>
            <a:r>
              <a:rPr lang="en-US" sz="1200" dirty="0"/>
              <a:t>You shall work in a group of two or three students at most (will be assigned). Your project should follow APA format, however, </a:t>
            </a:r>
            <a:r>
              <a:rPr lang="en-US" sz="1200" dirty="0" err="1"/>
              <a:t>i</a:t>
            </a:r>
            <a:r>
              <a:rPr lang="en-US" sz="1200" dirty="0"/>
              <a:t> won't be posing any page limitations but I expect thorough report. Please approach this as your chance to investigate something of interest to you. You should include images, graphs, figures, charts, and tables as necessary. The deadline will be the last day of class. </a:t>
            </a:r>
          </a:p>
          <a:p>
            <a:r>
              <a:rPr lang="en-US" sz="1200" dirty="0"/>
              <a:t>If you have any questions, please contact me. However, do not wait until the last day of the assignment's due date to email me with questions/concerns. Start working on it as soon as you can to have a higher chance of success.</a:t>
            </a:r>
          </a:p>
          <a:p>
            <a:r>
              <a:rPr lang="en-US" sz="1200" dirty="0"/>
              <a:t>This report is due Friday, May 18</a:t>
            </a:r>
            <a:r>
              <a:rPr lang="en-US" sz="1200" baseline="30000" dirty="0"/>
              <a:t>th</a:t>
            </a:r>
            <a:r>
              <a:rPr lang="en-US" sz="1200" dirty="0"/>
              <a:t> but will be presented in class Wednesday, May 16</a:t>
            </a:r>
            <a:r>
              <a:rPr lang="en-US" sz="1200" baseline="30000" dirty="0"/>
              <a:t>th</a:t>
            </a:r>
            <a:endParaRPr lang="en-US" sz="1200" dirty="0"/>
          </a:p>
          <a:p>
            <a:r>
              <a:rPr lang="en-US" sz="1200" dirty="0"/>
              <a:t>I look forward to seeing your creative and analytical work. I know if you put in the effort, you can have some very fascinating results. Work hard!</a:t>
            </a:r>
          </a:p>
          <a:p>
            <a:endParaRPr lang="en-US" sz="1200" dirty="0"/>
          </a:p>
          <a:p>
            <a:endParaRPr lang="en-US" sz="1200" dirty="0"/>
          </a:p>
        </p:txBody>
      </p:sp>
    </p:spTree>
    <p:extLst>
      <p:ext uri="{BB962C8B-B14F-4D97-AF65-F5344CB8AC3E}">
        <p14:creationId xmlns:p14="http://schemas.microsoft.com/office/powerpoint/2010/main" val="2136108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Regression vs. Classification</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lnSpcReduction="10000"/>
          </a:bodyPr>
          <a:lstStyle/>
          <a:p>
            <a:r>
              <a:rPr lang="en-US" dirty="0"/>
              <a:t>Unlike Regression which tries to predict a **continuous** Y variable (e.g., volume of rain), in Classification we try to predict a **categorical** or a qualitative Y variable (example, the titanic dataset has categorical variables: survived or died, class type, etc.).</a:t>
            </a:r>
          </a:p>
          <a:p>
            <a:endParaRPr lang="en-US" dirty="0"/>
          </a:p>
          <a:p>
            <a:r>
              <a:rPr lang="en-US" dirty="0"/>
              <a:t>The goal of classification is to classify examples into given set of categories based on classification rule and labeled data. Spam filtering is an example of text classification while your </a:t>
            </a:r>
            <a:r>
              <a:rPr lang="en-US" dirty="0" err="1"/>
              <a:t>Iphone</a:t>
            </a:r>
            <a:r>
              <a:rPr lang="en-US" dirty="0"/>
              <a:t> X's facial detection is a machine vision classification, and speech to text is based on natural language processing classification. </a:t>
            </a:r>
          </a:p>
          <a:p>
            <a:endParaRPr lang="en-US" dirty="0"/>
          </a:p>
          <a:p>
            <a:r>
              <a:rPr lang="en-US" dirty="0"/>
              <a:t>There are a number of classification models which include logistic classification, decision tree, random forest, gradient-boosted tree, Naive Bayes, etc..</a:t>
            </a:r>
          </a:p>
        </p:txBody>
      </p:sp>
    </p:spTree>
    <p:extLst>
      <p:ext uri="{BB962C8B-B14F-4D97-AF65-F5344CB8AC3E}">
        <p14:creationId xmlns:p14="http://schemas.microsoft.com/office/powerpoint/2010/main" val="3011079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Why use classification?</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sz="1800" dirty="0"/>
              <a:t>Machine learnt classifications are often much more accurate than human-crafted rules, not to mention how cheap and fast they are in comparison. However, some of the disadvantages are that they are prone to errors and require a lot of labeled data. </a:t>
            </a:r>
          </a:p>
          <a:p>
            <a:endParaRPr lang="en-US" sz="1800" dirty="0"/>
          </a:p>
          <a:p>
            <a:r>
              <a:rPr lang="en-US" sz="1800" dirty="0"/>
              <a:t>Example: identify people as good or bad from their appearance.</a:t>
            </a:r>
          </a:p>
        </p:txBody>
      </p:sp>
      <p:pic>
        <p:nvPicPr>
          <p:cNvPr id="6" name="Picture 5">
            <a:extLst>
              <a:ext uri="{FF2B5EF4-FFF2-40B4-BE49-F238E27FC236}">
                <a16:creationId xmlns:a16="http://schemas.microsoft.com/office/drawing/2014/main" id="{E3705CEF-BB3F-4960-9918-422B199F1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657600"/>
            <a:ext cx="5576990" cy="2717900"/>
          </a:xfrm>
          <a:prstGeom prst="rect">
            <a:avLst/>
          </a:prstGeom>
        </p:spPr>
      </p:pic>
    </p:spTree>
    <p:extLst>
      <p:ext uri="{BB962C8B-B14F-4D97-AF65-F5344CB8AC3E}">
        <p14:creationId xmlns:p14="http://schemas.microsoft.com/office/powerpoint/2010/main" val="301783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E41E-9352-49B1-85CC-F4BAB43F26AD}"/>
              </a:ext>
            </a:extLst>
          </p:cNvPr>
          <p:cNvSpPr>
            <a:spLocks noGrp="1"/>
          </p:cNvSpPr>
          <p:nvPr>
            <p:ph type="title"/>
          </p:nvPr>
        </p:nvSpPr>
        <p:spPr>
          <a:xfrm>
            <a:off x="457200" y="365126"/>
            <a:ext cx="8229600" cy="647741"/>
          </a:xfrm>
        </p:spPr>
        <p:txBody>
          <a:bodyPr/>
          <a:lstStyle/>
          <a:p>
            <a:r>
              <a:rPr lang="en-US" dirty="0"/>
              <a:t>Classification Example?</a:t>
            </a:r>
          </a:p>
        </p:txBody>
      </p:sp>
      <p:sp>
        <p:nvSpPr>
          <p:cNvPr id="3" name="Content Placeholder 2">
            <a:extLst>
              <a:ext uri="{FF2B5EF4-FFF2-40B4-BE49-F238E27FC236}">
                <a16:creationId xmlns:a16="http://schemas.microsoft.com/office/drawing/2014/main" id="{BFA4B6C9-F977-47F9-A532-97FA6661BEE3}"/>
              </a:ext>
            </a:extLst>
          </p:cNvPr>
          <p:cNvSpPr>
            <a:spLocks noGrp="1"/>
          </p:cNvSpPr>
          <p:nvPr>
            <p:ph idx="1"/>
          </p:nvPr>
        </p:nvSpPr>
        <p:spPr/>
        <p:txBody>
          <a:bodyPr>
            <a:normAutofit/>
          </a:bodyPr>
          <a:lstStyle/>
          <a:p>
            <a:r>
              <a:rPr lang="en-US" dirty="0"/>
              <a:t>Classifiers can be overly complex with many rules that's hard to interpret or overly simple that doesn't even fit the available data.</a:t>
            </a:r>
          </a:p>
        </p:txBody>
      </p:sp>
      <p:pic>
        <p:nvPicPr>
          <p:cNvPr id="6" name="Picture 5">
            <a:extLst>
              <a:ext uri="{FF2B5EF4-FFF2-40B4-BE49-F238E27FC236}">
                <a16:creationId xmlns:a16="http://schemas.microsoft.com/office/drawing/2014/main" id="{0076AFAD-FF2D-476C-9BF0-BC1F2499A3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3048000"/>
            <a:ext cx="4349935" cy="3233580"/>
          </a:xfrm>
          <a:prstGeom prst="rect">
            <a:avLst/>
          </a:prstGeom>
        </p:spPr>
      </p:pic>
    </p:spTree>
    <p:extLst>
      <p:ext uri="{BB962C8B-B14F-4D97-AF65-F5344CB8AC3E}">
        <p14:creationId xmlns:p14="http://schemas.microsoft.com/office/powerpoint/2010/main" val="13087051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evel">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Level.thmx</Template>
  <TotalTime>46674</TotalTime>
  <Words>4658</Words>
  <Application>Microsoft Office PowerPoint</Application>
  <PresentationFormat>On-screen Show (4:3)</PresentationFormat>
  <Paragraphs>292</Paragraphs>
  <Slides>64</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1" baseType="lpstr">
      <vt:lpstr>Arial</vt:lpstr>
      <vt:lpstr>Baskerville SemiBold</vt:lpstr>
      <vt:lpstr>Calibri</vt:lpstr>
      <vt:lpstr>Helvetica Neue</vt:lpstr>
      <vt:lpstr>Helvetica Neue Light</vt:lpstr>
      <vt:lpstr>Level</vt:lpstr>
      <vt:lpstr>think-cell Slide</vt:lpstr>
      <vt:lpstr>Intermediate Analytics ALY6015 Lecture 4: Clustering and Classification</vt:lpstr>
      <vt:lpstr>Welcome!  Today’s Agenda</vt:lpstr>
      <vt:lpstr>Administrative Notes</vt:lpstr>
      <vt:lpstr>Course Tracker</vt:lpstr>
      <vt:lpstr>Lecture Part 1 </vt:lpstr>
      <vt:lpstr>Machine Learning</vt:lpstr>
      <vt:lpstr>Regression vs. Classification</vt:lpstr>
      <vt:lpstr>Why use classification?</vt:lpstr>
      <vt:lpstr>Classification Example?</vt:lpstr>
      <vt:lpstr>Logistic Regression</vt:lpstr>
      <vt:lpstr>Linear vs Logistic Regression</vt:lpstr>
      <vt:lpstr>Multi-level response variable</vt:lpstr>
      <vt:lpstr>Example of Logistic regression</vt:lpstr>
      <vt:lpstr>Decision Trees</vt:lpstr>
      <vt:lpstr>Decision Trees (cont)</vt:lpstr>
      <vt:lpstr>Decision Trees using ID3 algorithm</vt:lpstr>
      <vt:lpstr>Decision Trees using ID3 algorithm</vt:lpstr>
      <vt:lpstr>Decision Trees using ID3 algorithm</vt:lpstr>
      <vt:lpstr>Decision Tree Example Step by Step</vt:lpstr>
      <vt:lpstr>Decision Tree Example Step by Step</vt:lpstr>
      <vt:lpstr>Decision Tree Example Step by Step</vt:lpstr>
      <vt:lpstr>Decision Tree Example Step by Step</vt:lpstr>
      <vt:lpstr>Decision Trees using CART</vt:lpstr>
      <vt:lpstr>Tree size vs accuracy</vt:lpstr>
      <vt:lpstr>Good v Bad Classifier</vt:lpstr>
      <vt:lpstr>Decision Tree Example</vt:lpstr>
      <vt:lpstr>Random Forest</vt:lpstr>
      <vt:lpstr>Random Forest in R</vt:lpstr>
      <vt:lpstr>Random Forest Example</vt:lpstr>
      <vt:lpstr>Naïve Bayes</vt:lpstr>
      <vt:lpstr>Question</vt:lpstr>
      <vt:lpstr>Classification in R</vt:lpstr>
      <vt:lpstr>Example of Classification in R</vt:lpstr>
      <vt:lpstr>Unsupervised Learning: Overview</vt:lpstr>
      <vt:lpstr>Pros and Cons of Unsupervised Learning</vt:lpstr>
      <vt:lpstr>Clustering Analysis: Overview</vt:lpstr>
      <vt:lpstr>Types of Clustering Algorithm (most known)</vt:lpstr>
      <vt:lpstr>Types of Clustering Algorithm (most known)</vt:lpstr>
      <vt:lpstr>Types of Clustering Algorithm (least known)</vt:lpstr>
      <vt:lpstr>K-means: Step 1</vt:lpstr>
      <vt:lpstr>K-means: Step 2</vt:lpstr>
      <vt:lpstr>K-means: Step 3</vt:lpstr>
      <vt:lpstr>K-means: Step 4</vt:lpstr>
      <vt:lpstr>K-means: Step 5</vt:lpstr>
      <vt:lpstr>K-means: Step 6</vt:lpstr>
      <vt:lpstr>Example of K-means Clustering</vt:lpstr>
      <vt:lpstr>Euclidian Distance</vt:lpstr>
      <vt:lpstr>Hierarchical Clustering</vt:lpstr>
      <vt:lpstr>Dendrogram</vt:lpstr>
      <vt:lpstr>Hierarchical Clustering in Steps: Step 1</vt:lpstr>
      <vt:lpstr>Hierarchical Clustering in Steps: Step 2</vt:lpstr>
      <vt:lpstr>Hierarchical Clustering in Steps: Step 3</vt:lpstr>
      <vt:lpstr>Hierarchical Clustering in Steps: Step 4</vt:lpstr>
      <vt:lpstr>Types of Linkage</vt:lpstr>
      <vt:lpstr>Linkage Examples</vt:lpstr>
      <vt:lpstr>Linkage Examples</vt:lpstr>
      <vt:lpstr>Linkage Examples</vt:lpstr>
      <vt:lpstr>Top Down Hierarchical Clustering</vt:lpstr>
      <vt:lpstr>K-means vs. Hierarchical Clustering</vt:lpstr>
      <vt:lpstr>K-means vs. Hierarchical Clustering</vt:lpstr>
      <vt:lpstr>Example of K-means clustering</vt:lpstr>
      <vt:lpstr>Example of Hierarchical clustering</vt:lpstr>
      <vt:lpstr>Week 4 Assignment</vt:lpstr>
      <vt:lpstr>Group Project Introduction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Level I</dc:title>
  <dc:subject/>
  <dc:creator>zmwang</dc:creator>
  <cp:keywords/>
  <dc:description/>
  <cp:lastModifiedBy>Hamnett, Thomas</cp:lastModifiedBy>
  <cp:revision>659</cp:revision>
  <cp:lastPrinted>2016-05-10T18:03:23Z</cp:lastPrinted>
  <dcterms:created xsi:type="dcterms:W3CDTF">2015-10-08T16:21:21Z</dcterms:created>
  <dcterms:modified xsi:type="dcterms:W3CDTF">2018-05-03T22:00:31Z</dcterms:modified>
  <cp:category/>
</cp:coreProperties>
</file>